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slides/slide147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notesMasterIdLst>
    <p:notesMasterId r:id="rId156"/>
  </p:notesMasterIdLst>
  <p:sldIdLst>
    <p:sldId id="256" r:id="rId2"/>
    <p:sldId id="257" r:id="rId3"/>
    <p:sldId id="459" r:id="rId4"/>
    <p:sldId id="479" r:id="rId5"/>
    <p:sldId id="259" r:id="rId6"/>
    <p:sldId id="260" r:id="rId7"/>
    <p:sldId id="460" r:id="rId8"/>
    <p:sldId id="312" r:id="rId9"/>
    <p:sldId id="461" r:id="rId10"/>
    <p:sldId id="482" r:id="rId11"/>
    <p:sldId id="483" r:id="rId12"/>
    <p:sldId id="484" r:id="rId13"/>
    <p:sldId id="313" r:id="rId14"/>
    <p:sldId id="317" r:id="rId15"/>
    <p:sldId id="384" r:id="rId16"/>
    <p:sldId id="318" r:id="rId17"/>
    <p:sldId id="351" r:id="rId18"/>
    <p:sldId id="355" r:id="rId19"/>
    <p:sldId id="463" r:id="rId20"/>
    <p:sldId id="354" r:id="rId21"/>
    <p:sldId id="353" r:id="rId22"/>
    <p:sldId id="352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469" r:id="rId38"/>
    <p:sldId id="470" r:id="rId39"/>
    <p:sldId id="471" r:id="rId40"/>
    <p:sldId id="473" r:id="rId41"/>
    <p:sldId id="472" r:id="rId42"/>
    <p:sldId id="474" r:id="rId43"/>
    <p:sldId id="478" r:id="rId44"/>
    <p:sldId id="371" r:id="rId45"/>
    <p:sldId id="370" r:id="rId46"/>
    <p:sldId id="372" r:id="rId47"/>
    <p:sldId id="373" r:id="rId48"/>
    <p:sldId id="374" r:id="rId49"/>
    <p:sldId id="378" r:id="rId50"/>
    <p:sldId id="375" r:id="rId51"/>
    <p:sldId id="376" r:id="rId52"/>
    <p:sldId id="377" r:id="rId53"/>
    <p:sldId id="379" r:id="rId54"/>
    <p:sldId id="321" r:id="rId55"/>
    <p:sldId id="322" r:id="rId56"/>
    <p:sldId id="380" r:id="rId57"/>
    <p:sldId id="381" r:id="rId58"/>
    <p:sldId id="382" r:id="rId59"/>
    <p:sldId id="383" r:id="rId60"/>
    <p:sldId id="396" r:id="rId61"/>
    <p:sldId id="385" r:id="rId62"/>
    <p:sldId id="386" r:id="rId63"/>
    <p:sldId id="388" r:id="rId64"/>
    <p:sldId id="389" r:id="rId65"/>
    <p:sldId id="390" r:id="rId66"/>
    <p:sldId id="395" r:id="rId67"/>
    <p:sldId id="420" r:id="rId68"/>
    <p:sldId id="394" r:id="rId69"/>
    <p:sldId id="391" r:id="rId70"/>
    <p:sldId id="392" r:id="rId71"/>
    <p:sldId id="393" r:id="rId72"/>
    <p:sldId id="387" r:id="rId73"/>
    <p:sldId id="397" r:id="rId74"/>
    <p:sldId id="400" r:id="rId75"/>
    <p:sldId id="401" r:id="rId76"/>
    <p:sldId id="402" r:id="rId77"/>
    <p:sldId id="403" r:id="rId78"/>
    <p:sldId id="417" r:id="rId79"/>
    <p:sldId id="404" r:id="rId80"/>
    <p:sldId id="405" r:id="rId81"/>
    <p:sldId id="406" r:id="rId82"/>
    <p:sldId id="407" r:id="rId83"/>
    <p:sldId id="398" r:id="rId84"/>
    <p:sldId id="399" r:id="rId85"/>
    <p:sldId id="418" r:id="rId86"/>
    <p:sldId id="419" r:id="rId87"/>
    <p:sldId id="408" r:id="rId88"/>
    <p:sldId id="409" r:id="rId89"/>
    <p:sldId id="288" r:id="rId90"/>
    <p:sldId id="292" r:id="rId91"/>
    <p:sldId id="293" r:id="rId92"/>
    <p:sldId id="447" r:id="rId93"/>
    <p:sldId id="423" r:id="rId94"/>
    <p:sldId id="424" r:id="rId95"/>
    <p:sldId id="425" r:id="rId96"/>
    <p:sldId id="426" r:id="rId97"/>
    <p:sldId id="427" r:id="rId98"/>
    <p:sldId id="428" r:id="rId99"/>
    <p:sldId id="429" r:id="rId100"/>
    <p:sldId id="430" r:id="rId101"/>
    <p:sldId id="431" r:id="rId102"/>
    <p:sldId id="432" r:id="rId103"/>
    <p:sldId id="433" r:id="rId104"/>
    <p:sldId id="434" r:id="rId105"/>
    <p:sldId id="294" r:id="rId106"/>
    <p:sldId id="295" r:id="rId107"/>
    <p:sldId id="296" r:id="rId108"/>
    <p:sldId id="297" r:id="rId109"/>
    <p:sldId id="298" r:id="rId110"/>
    <p:sldId id="299" r:id="rId111"/>
    <p:sldId id="300" r:id="rId112"/>
    <p:sldId id="301" r:id="rId113"/>
    <p:sldId id="302" r:id="rId114"/>
    <p:sldId id="303" r:id="rId115"/>
    <p:sldId id="304" r:id="rId116"/>
    <p:sldId id="305" r:id="rId117"/>
    <p:sldId id="306" r:id="rId118"/>
    <p:sldId id="307" r:id="rId119"/>
    <p:sldId id="421" r:id="rId120"/>
    <p:sldId id="422" r:id="rId121"/>
    <p:sldId id="349" r:id="rId122"/>
    <p:sldId id="448" r:id="rId123"/>
    <p:sldId id="506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85" r:id="rId135"/>
    <p:sldId id="486" r:id="rId136"/>
    <p:sldId id="487" r:id="rId137"/>
    <p:sldId id="488" r:id="rId138"/>
    <p:sldId id="493" r:id="rId139"/>
    <p:sldId id="489" r:id="rId140"/>
    <p:sldId id="494" r:id="rId141"/>
    <p:sldId id="495" r:id="rId142"/>
    <p:sldId id="496" r:id="rId143"/>
    <p:sldId id="497" r:id="rId144"/>
    <p:sldId id="498" r:id="rId145"/>
    <p:sldId id="499" r:id="rId146"/>
    <p:sldId id="490" r:id="rId147"/>
    <p:sldId id="491" r:id="rId148"/>
    <p:sldId id="492" r:id="rId149"/>
    <p:sldId id="500" r:id="rId150"/>
    <p:sldId id="501" r:id="rId151"/>
    <p:sldId id="502" r:id="rId152"/>
    <p:sldId id="503" r:id="rId153"/>
    <p:sldId id="504" r:id="rId154"/>
    <p:sldId id="505" r:id="rId15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220" y="-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C59D-6217-4813-B387-B532402D0755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FD742-9A18-4842-8055-1113D83D79C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7E7328-344B-4E3F-B078-EA40C92AF9C7}" type="slidenum">
              <a:rPr lang="fi-FI"/>
              <a:pPr/>
              <a:t>4</a:t>
            </a:fld>
            <a:endParaRPr lang="fi-FI"/>
          </a:p>
        </p:txBody>
      </p:sp>
      <p:sp>
        <p:nvSpPr>
          <p:cNvPr id="450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FB1AD2-D13E-4CC9-AF9F-F9AF5E09C911}" type="slidenum">
              <a:rPr lang="fi-FI"/>
              <a:pPr/>
              <a:t>54</a:t>
            </a:fld>
            <a:endParaRPr lang="fi-FI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55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FB1AD2-D13E-4CC9-AF9F-F9AF5E09C911}" type="slidenum">
              <a:rPr lang="fi-FI"/>
              <a:pPr/>
              <a:t>58</a:t>
            </a:fld>
            <a:endParaRPr lang="fi-FI"/>
          </a:p>
        </p:txBody>
      </p:sp>
      <p:sp>
        <p:nvSpPr>
          <p:cNvPr id="583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59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60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61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62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63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64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65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DBB020-82AF-4C66-94F8-AB1FB13C300D}" type="slidenum">
              <a:rPr lang="fi-FI"/>
              <a:pPr/>
              <a:t>8</a:t>
            </a:fld>
            <a:endParaRPr lang="fi-FI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66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7B6FF0-5FAB-43AE-9DF0-26A379B575D2}" type="slidenum">
              <a:rPr lang="fi-FI"/>
              <a:pPr/>
              <a:t>67</a:t>
            </a:fld>
            <a:endParaRPr lang="fi-FI"/>
          </a:p>
        </p:txBody>
      </p:sp>
      <p:sp>
        <p:nvSpPr>
          <p:cNvPr id="665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68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69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70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71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72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73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74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75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FB53A4-4F4D-47DC-BBFB-14B599535920}" type="slidenum">
              <a:rPr lang="fi-FI"/>
              <a:pPr/>
              <a:t>10</a:t>
            </a:fld>
            <a:endParaRPr lang="fi-FI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76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77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DD7503-4F5E-48D6-9423-0EA66E35F647}" type="slidenum">
              <a:rPr lang="fi-FI"/>
              <a:pPr/>
              <a:t>78</a:t>
            </a:fld>
            <a:endParaRPr lang="fi-FI"/>
          </a:p>
        </p:txBody>
      </p:sp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79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80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81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82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83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84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E99D10-0B3A-408F-B86A-8992FD14DAF5}" type="slidenum">
              <a:rPr lang="fi-FI"/>
              <a:pPr/>
              <a:t>85</a:t>
            </a:fld>
            <a:endParaRPr lang="fi-FI"/>
          </a:p>
        </p:txBody>
      </p:sp>
      <p:sp>
        <p:nvSpPr>
          <p:cNvPr id="645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FB53A4-4F4D-47DC-BBFB-14B599535920}" type="slidenum">
              <a:rPr lang="fi-FI"/>
              <a:pPr/>
              <a:t>11</a:t>
            </a:fld>
            <a:endParaRPr lang="fi-FI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85E36E-EEBA-414B-B4CE-4830D1112352}" type="slidenum">
              <a:rPr lang="fi-FI"/>
              <a:pPr/>
              <a:t>86</a:t>
            </a:fld>
            <a:endParaRPr lang="fi-FI"/>
          </a:p>
        </p:txBody>
      </p:sp>
      <p:sp>
        <p:nvSpPr>
          <p:cNvPr id="655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87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AB00A5-635F-4E5B-A64C-B914E02B56E7}" type="slidenum">
              <a:rPr lang="fi-FI"/>
              <a:pPr/>
              <a:t>88</a:t>
            </a:fld>
            <a:endParaRPr lang="fi-FI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6585AA-7D3A-4A20-A06E-79BC4F35F0AA}" type="slidenum">
              <a:rPr lang="fi-FI"/>
              <a:pPr/>
              <a:t>119</a:t>
            </a:fld>
            <a:endParaRPr lang="fi-FI"/>
          </a:p>
        </p:txBody>
      </p:sp>
      <p:sp>
        <p:nvSpPr>
          <p:cNvPr id="675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2F205C-DE3B-446B-8BAE-0DA6B503230A}" type="slidenum">
              <a:rPr lang="fi-FI"/>
              <a:pPr/>
              <a:t>120</a:t>
            </a:fld>
            <a:endParaRPr lang="fi-FI"/>
          </a:p>
        </p:txBody>
      </p:sp>
      <p:sp>
        <p:nvSpPr>
          <p:cNvPr id="686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C6BA081-BF86-4738-AFAB-11F3FA7D60D8}" type="slidenum">
              <a:rPr lang="fi-FI"/>
              <a:pPr/>
              <a:t>121</a:t>
            </a:fld>
            <a:endParaRPr lang="fi-FI"/>
          </a:p>
        </p:txBody>
      </p:sp>
      <p:sp>
        <p:nvSpPr>
          <p:cNvPr id="737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AFB53A4-4F4D-47DC-BBFB-14B599535920}" type="slidenum">
              <a:rPr lang="fi-FI"/>
              <a:pPr/>
              <a:t>12</a:t>
            </a:fld>
            <a:endParaRPr lang="fi-FI"/>
          </a:p>
        </p:txBody>
      </p:sp>
      <p:sp>
        <p:nvSpPr>
          <p:cNvPr id="4608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DAC7C13-9EF9-477C-888B-97B11E6F4A99}" type="slidenum">
              <a:rPr lang="fi-FI"/>
              <a:pPr/>
              <a:t>13</a:t>
            </a:fld>
            <a:endParaRPr lang="fi-FI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A170B2-6054-440B-86E3-1F37C68FD371}" type="slidenum">
              <a:rPr lang="fi-FI"/>
              <a:pPr/>
              <a:t>14</a:t>
            </a:fld>
            <a:endParaRPr lang="fi-FI"/>
          </a:p>
        </p:txBody>
      </p:sp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22ECB4-7506-4879-88C6-18650CDB72C8}" type="slidenum">
              <a:rPr lang="fi-FI"/>
              <a:pPr/>
              <a:t>15</a:t>
            </a:fld>
            <a:endParaRPr lang="fi-FI"/>
          </a:p>
        </p:txBody>
      </p:sp>
      <p:sp>
        <p:nvSpPr>
          <p:cNvPr id="6041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C799D1-4883-41B1-A4C5-32E4315FA6AF}" type="slidenum">
              <a:rPr lang="fi-FI"/>
              <a:pPr/>
              <a:t>16</a:t>
            </a:fld>
            <a:endParaRPr lang="fi-FI"/>
          </a:p>
        </p:txBody>
      </p:sp>
      <p:sp>
        <p:nvSpPr>
          <p:cNvPr id="552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40176-F867-4727-8FA8-4E0A655EAB2D}" type="datetimeFigureOut">
              <a:rPr lang="pt-BR" smtClean="0"/>
              <a:pPr/>
              <a:t>24/05/2013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02E93-634E-47A7-B0D7-5942387AB57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sw.com.br/servidores-da-web.ht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tx1"/>
            </a:gs>
            <a:gs pos="60000">
              <a:schemeClr val="bg2">
                <a:shade val="92000"/>
                <a:satMod val="230000"/>
              </a:schemeClr>
            </a:gs>
            <a:gs pos="100000">
              <a:schemeClr val="bg2">
                <a:tint val="85000"/>
                <a:satMod val="40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2071678"/>
            <a:ext cx="8458200" cy="1470025"/>
          </a:xfrm>
        </p:spPr>
        <p:txBody>
          <a:bodyPr>
            <a:noAutofit/>
          </a:bodyPr>
          <a:lstStyle/>
          <a:p>
            <a:pPr algn="ctr"/>
            <a:r>
              <a:rPr lang="pt-BR" sz="4800" dirty="0" smtClean="0"/>
              <a:t>Construção de Páginas </a:t>
            </a:r>
            <a:br>
              <a:rPr lang="pt-BR" sz="4800" dirty="0" smtClean="0"/>
            </a:br>
            <a:r>
              <a:rPr lang="pt-BR" sz="4800" dirty="0" smtClean="0"/>
              <a:t>WEB I</a:t>
            </a:r>
            <a:endParaRPr lang="pt-BR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55576" y="3933056"/>
            <a:ext cx="8062912" cy="1752600"/>
          </a:xfrm>
        </p:spPr>
        <p:txBody>
          <a:bodyPr>
            <a:normAutofit/>
          </a:bodyPr>
          <a:lstStyle/>
          <a:p>
            <a:r>
              <a:rPr lang="pt-BR" dirty="0" smtClean="0"/>
              <a:t>HTML E CSS</a:t>
            </a:r>
          </a:p>
          <a:p>
            <a:r>
              <a:rPr lang="pt-BR" dirty="0" smtClean="0"/>
              <a:t>Prof.: Flavia Garcia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95275" y="-228600"/>
            <a:ext cx="97345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24" y="1428736"/>
            <a:ext cx="6929486" cy="470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tângulo 2"/>
          <p:cNvSpPr/>
          <p:nvPr/>
        </p:nvSpPr>
        <p:spPr>
          <a:xfrm>
            <a:off x="142844" y="285728"/>
            <a:ext cx="81487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Estrutura básica de uma página HTML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742950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731520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73914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76295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7248525" cy="581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066800" y="1219200"/>
            <a:ext cx="76962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&lt;html&gt;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&lt;head&gt;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&lt;title&gt;</a:t>
            </a:r>
            <a:r>
              <a:rPr lang="en-US" sz="2000" dirty="0" err="1">
                <a:solidFill>
                  <a:srgbClr val="FF0000"/>
                </a:solidFill>
                <a:cs typeface="Times New Roman" pitchFamily="16" charset="0"/>
              </a:rPr>
              <a:t>Título</a:t>
            </a: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&lt;/title&gt;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&lt;/head&gt;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&lt;body&gt;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FF0000"/>
                </a:solidFill>
                <a:cs typeface="Times New Roman" pitchFamily="16" charset="0"/>
              </a:rPr>
              <a:t>&lt;form</a:t>
            </a: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 method="POST" action="www.site.com.br/script"&gt;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 </a:t>
            </a:r>
            <a:r>
              <a:rPr lang="pt-BR" sz="2000" dirty="0">
                <a:solidFill>
                  <a:srgbClr val="FF0000"/>
                </a:solidFill>
                <a:cs typeface="Times New Roman" pitchFamily="16" charset="0"/>
              </a:rPr>
              <a:t>&lt;!Conteúdo do formulário&gt;</a:t>
            </a:r>
          </a:p>
          <a:p>
            <a:pPr>
              <a:spcBef>
                <a:spcPct val="50000"/>
              </a:spcBef>
            </a:pPr>
            <a:r>
              <a:rPr lang="pt-BR" sz="2000" dirty="0">
                <a:solidFill>
                  <a:srgbClr val="FF0000"/>
                </a:solidFill>
                <a:cs typeface="Times New Roman" pitchFamily="16" charset="0"/>
              </a:rPr>
              <a:t> </a:t>
            </a:r>
            <a:r>
              <a:rPr lang="en-US" sz="2000" b="1" dirty="0">
                <a:solidFill>
                  <a:srgbClr val="FF0000"/>
                </a:solidFill>
                <a:cs typeface="Times New Roman" pitchFamily="16" charset="0"/>
              </a:rPr>
              <a:t>&lt;/form&gt;</a:t>
            </a:r>
            <a:endParaRPr lang="pt-BR" sz="2000" b="1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Times New Roman" pitchFamily="16" charset="0"/>
              </a:rPr>
              <a:t>&lt;/body&gt;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  <a:cs typeface="Courier New" pitchFamily="49" charset="0"/>
              </a:rPr>
              <a:t>&lt;/html&gt;</a:t>
            </a:r>
            <a:endParaRPr lang="pt-BR" sz="2000" dirty="0">
              <a:solidFill>
                <a:srgbClr val="FF0000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endParaRPr lang="pt-BR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066800" y="1219200"/>
            <a:ext cx="76962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&lt;html&gt;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&lt;head&gt;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&lt;title&gt;Título&lt;/title&gt;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&lt;/head&gt;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&lt;body&gt;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cs typeface="Times New Roman" pitchFamily="16" charset="0"/>
              </a:rPr>
              <a:t>&lt;form </a:t>
            </a:r>
            <a:r>
              <a:rPr lang="en-US" sz="2000" b="1">
                <a:cs typeface="Times New Roman" pitchFamily="16" charset="0"/>
              </a:rPr>
              <a:t>method="POST"</a:t>
            </a:r>
            <a:r>
              <a:rPr lang="en-US" sz="2000">
                <a:cs typeface="Times New Roman" pitchFamily="16" charset="0"/>
              </a:rPr>
              <a:t> action="www.site.com.br/script"&gt;</a:t>
            </a:r>
            <a:endParaRPr lang="pt-BR" sz="200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cs typeface="Times New Roman" pitchFamily="16" charset="0"/>
              </a:rPr>
              <a:t> </a:t>
            </a:r>
            <a:r>
              <a:rPr lang="pt-BR" sz="2000">
                <a:solidFill>
                  <a:srgbClr val="4D4D4D"/>
                </a:solidFill>
                <a:cs typeface="Times New Roman" pitchFamily="16" charset="0"/>
              </a:rPr>
              <a:t>&lt;!Conteúdo do formulário&gt;</a:t>
            </a:r>
          </a:p>
          <a:p>
            <a:pPr>
              <a:spcBef>
                <a:spcPct val="50000"/>
              </a:spcBef>
            </a:pPr>
            <a:r>
              <a:rPr lang="pt-BR" sz="2000">
                <a:cs typeface="Times New Roman" pitchFamily="16" charset="0"/>
              </a:rPr>
              <a:t> </a:t>
            </a:r>
            <a:r>
              <a:rPr lang="en-US" sz="2000">
                <a:cs typeface="Times New Roman" pitchFamily="16" charset="0"/>
              </a:rPr>
              <a:t>&lt;/form&gt;</a:t>
            </a:r>
            <a:endParaRPr lang="pt-BR" sz="200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&lt;/body&gt;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Courier New" pitchFamily="49" charset="0"/>
              </a:rPr>
              <a:t>&lt;/html&gt;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endParaRPr lang="pt-BR" sz="2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066800" y="1219200"/>
            <a:ext cx="76962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&lt;html&gt;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&lt;head&gt;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&lt;title&gt;</a:t>
            </a:r>
            <a:r>
              <a:rPr lang="en-US" sz="2000" dirty="0" err="1">
                <a:solidFill>
                  <a:srgbClr val="4D4D4D"/>
                </a:solidFill>
                <a:cs typeface="Times New Roman" pitchFamily="16" charset="0"/>
              </a:rPr>
              <a:t>Título</a:t>
            </a: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&lt;/title&gt;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&lt;/head&gt;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&lt;body&gt;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cs typeface="Times New Roman" pitchFamily="16" charset="0"/>
              </a:rPr>
              <a:t>&lt;form method="POST”</a:t>
            </a:r>
            <a:r>
              <a:rPr lang="en-US" sz="2000" b="1" dirty="0">
                <a:cs typeface="Times New Roman" pitchFamily="16" charset="0"/>
              </a:rPr>
              <a:t> action="</a:t>
            </a:r>
            <a:r>
              <a:rPr lang="en-US" sz="2000" dirty="0">
                <a:cs typeface="Times New Roman" pitchFamily="16" charset="0"/>
              </a:rPr>
              <a:t>www.site.com.br/script</a:t>
            </a:r>
            <a:r>
              <a:rPr lang="en-US" sz="2000" b="1" dirty="0">
                <a:cs typeface="Times New Roman" pitchFamily="16" charset="0"/>
              </a:rPr>
              <a:t>"</a:t>
            </a:r>
            <a:r>
              <a:rPr lang="en-US" sz="2000" dirty="0">
                <a:cs typeface="Times New Roman" pitchFamily="16" charset="0"/>
              </a:rPr>
              <a:t>&gt;</a:t>
            </a:r>
            <a:endParaRPr lang="pt-BR" sz="2000" dirty="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cs typeface="Times New Roman" pitchFamily="16" charset="0"/>
              </a:rPr>
              <a:t> </a:t>
            </a:r>
            <a:r>
              <a:rPr lang="pt-BR" sz="2000" dirty="0">
                <a:solidFill>
                  <a:srgbClr val="4D4D4D"/>
                </a:solidFill>
                <a:cs typeface="Times New Roman" pitchFamily="16" charset="0"/>
              </a:rPr>
              <a:t>&lt;!Conteúdo do formulário&gt;</a:t>
            </a:r>
          </a:p>
          <a:p>
            <a:pPr>
              <a:spcBef>
                <a:spcPct val="50000"/>
              </a:spcBef>
            </a:pPr>
            <a:r>
              <a:rPr lang="pt-BR" sz="2000" dirty="0">
                <a:cs typeface="Times New Roman" pitchFamily="16" charset="0"/>
              </a:rPr>
              <a:t> </a:t>
            </a:r>
            <a:r>
              <a:rPr lang="en-US" sz="2000" dirty="0">
                <a:cs typeface="Times New Roman" pitchFamily="16" charset="0"/>
              </a:rPr>
              <a:t>&lt;/form&gt;</a:t>
            </a:r>
            <a:endParaRPr lang="pt-BR" sz="2000" dirty="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Times New Roman" pitchFamily="16" charset="0"/>
              </a:rPr>
              <a:t>&lt;/body&gt;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4D4D4D"/>
                </a:solidFill>
                <a:cs typeface="Courier New" pitchFamily="49" charset="0"/>
              </a:rPr>
              <a:t>&lt;/html&gt;</a:t>
            </a:r>
            <a:endParaRPr lang="pt-BR" sz="2000" dirty="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endParaRPr lang="pt-BR" sz="2000" dirty="0">
              <a:solidFill>
                <a:srgbClr val="4D4D4D"/>
              </a:solidFill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1066800" y="1219200"/>
            <a:ext cx="76962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&lt;html&gt;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&lt;head&gt;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&lt;title&gt;Título&lt;/title&gt;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&lt;/head&gt;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&lt;body&gt;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cs typeface="Times New Roman" pitchFamily="16" charset="0"/>
              </a:rPr>
              <a:t>&lt;form method="POST”</a:t>
            </a:r>
            <a:r>
              <a:rPr lang="en-US" sz="2000" b="1">
                <a:cs typeface="Times New Roman" pitchFamily="16" charset="0"/>
              </a:rPr>
              <a:t> action=“aula.php"</a:t>
            </a:r>
            <a:r>
              <a:rPr lang="en-US" sz="2000">
                <a:cs typeface="Times New Roman" pitchFamily="16" charset="0"/>
              </a:rPr>
              <a:t>&gt;</a:t>
            </a:r>
            <a:endParaRPr lang="pt-BR" sz="200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cs typeface="Times New Roman" pitchFamily="16" charset="0"/>
              </a:rPr>
              <a:t> </a:t>
            </a:r>
            <a:r>
              <a:rPr lang="pt-BR" sz="2000">
                <a:solidFill>
                  <a:srgbClr val="4D4D4D"/>
                </a:solidFill>
                <a:cs typeface="Times New Roman" pitchFamily="16" charset="0"/>
              </a:rPr>
              <a:t>&lt;!Conteúdo do formulário&gt;</a:t>
            </a:r>
          </a:p>
          <a:p>
            <a:pPr>
              <a:spcBef>
                <a:spcPct val="50000"/>
              </a:spcBef>
            </a:pPr>
            <a:r>
              <a:rPr lang="pt-BR" sz="2000">
                <a:cs typeface="Times New Roman" pitchFamily="16" charset="0"/>
              </a:rPr>
              <a:t> </a:t>
            </a:r>
            <a:r>
              <a:rPr lang="en-US" sz="2000">
                <a:cs typeface="Times New Roman" pitchFamily="16" charset="0"/>
              </a:rPr>
              <a:t>&lt;/form&gt;</a:t>
            </a:r>
            <a:endParaRPr lang="pt-BR" sz="2000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Times New Roman" pitchFamily="16" charset="0"/>
              </a:rPr>
              <a:t>&lt;/body&gt;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 sz="2000">
                <a:solidFill>
                  <a:srgbClr val="4D4D4D"/>
                </a:solidFill>
                <a:cs typeface="Courier New" pitchFamily="49" charset="0"/>
              </a:rPr>
              <a:t>&lt;/html&gt;</a:t>
            </a:r>
            <a:endParaRPr lang="pt-BR" sz="2000">
              <a:solidFill>
                <a:srgbClr val="4D4D4D"/>
              </a:solidFill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endParaRPr lang="pt-BR" sz="2000">
              <a:solidFill>
                <a:srgbClr val="4D4D4D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066800" y="1143000"/>
            <a:ext cx="7620000" cy="50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/>
              <a:t>Formatos dos Campos de Entrada (informações)</a:t>
            </a:r>
          </a:p>
          <a:p>
            <a:pPr>
              <a:spcBef>
                <a:spcPct val="50000"/>
              </a:spcBef>
            </a:pPr>
            <a:r>
              <a:rPr lang="pt-BR">
                <a:cs typeface="Arial" charset="0"/>
              </a:rPr>
              <a:t>Tag </a:t>
            </a:r>
            <a:r>
              <a:rPr lang="pt-BR" b="1">
                <a:cs typeface="Arial" charset="0"/>
              </a:rPr>
              <a:t>&lt;input&gt;</a:t>
            </a:r>
          </a:p>
          <a:p>
            <a:pPr>
              <a:spcBef>
                <a:spcPct val="50000"/>
              </a:spcBef>
            </a:pPr>
            <a:r>
              <a:rPr lang="pt-BR">
                <a:cs typeface="Arial" charset="0"/>
              </a:rPr>
              <a:t>Muitos elementos de um formulário html são definidos pela tag </a:t>
            </a:r>
            <a:r>
              <a:rPr lang="pt-BR" b="1">
                <a:cs typeface="Arial" charset="0"/>
              </a:rPr>
              <a:t>&lt;input&gt;</a:t>
            </a:r>
            <a:r>
              <a:rPr lang="pt-BR">
                <a:cs typeface="Arial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pt-BR">
                <a:cs typeface="Arial" charset="0"/>
              </a:rPr>
              <a:t>Cada tipo de elemento possui parâmetros próprios, mas quase todos possuem pelo menos dois parâmetros em comum: </a:t>
            </a:r>
            <a:r>
              <a:rPr lang="pt-BR" b="1">
                <a:cs typeface="Arial" charset="0"/>
              </a:rPr>
              <a:t>type</a:t>
            </a:r>
            <a:r>
              <a:rPr lang="pt-BR">
                <a:cs typeface="Arial" charset="0"/>
              </a:rPr>
              <a:t>, que define o tipo de elemento, e </a:t>
            </a:r>
            <a:r>
              <a:rPr lang="pt-BR" b="1">
                <a:cs typeface="Arial" charset="0"/>
              </a:rPr>
              <a:t>name</a:t>
            </a:r>
            <a:r>
              <a:rPr lang="pt-BR">
                <a:cs typeface="Arial" charset="0"/>
              </a:rPr>
              <a:t>, que define o nome daquele elemento.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&lt;input </a:t>
            </a:r>
            <a:r>
              <a:rPr lang="pt-BR" b="1"/>
              <a:t>type</a:t>
            </a:r>
            <a:r>
              <a:rPr lang="pt-BR"/>
              <a:t>="XXX" </a:t>
            </a:r>
            <a:r>
              <a:rPr lang="pt-BR" b="1"/>
              <a:t>name</a:t>
            </a:r>
            <a:r>
              <a:rPr lang="pt-BR"/>
              <a:t>=“YYY"&gt;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428596" y="500042"/>
            <a:ext cx="80724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Elementos</a:t>
            </a:r>
          </a:p>
          <a:p>
            <a:endParaRPr lang="pt-BR" sz="4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just"/>
            <a:r>
              <a:rPr lang="pt-BR" sz="2400" dirty="0"/>
              <a:t>Um arquivo HTML é um arquivo de texto contendo elementos de marcação que informam ao </a:t>
            </a:r>
            <a:r>
              <a:rPr lang="pt-BR" sz="2400" i="1" dirty="0"/>
              <a:t>browser o tipo de conteúdo inserido. O browser, por sua vez, exibe o conteúdo com base em formatação interna própria; </a:t>
            </a:r>
            <a:endParaRPr lang="pt-BR" sz="2400" i="1" dirty="0" smtClean="0"/>
          </a:p>
          <a:p>
            <a:pPr algn="just"/>
            <a:endParaRPr lang="pt-BR" sz="2400" i="1" dirty="0"/>
          </a:p>
          <a:p>
            <a:pPr algn="just"/>
            <a:r>
              <a:rPr lang="pt-BR" sz="2400" dirty="0"/>
              <a:t>Os elementos são representados por um par de </a:t>
            </a:r>
            <a:r>
              <a:rPr lang="pt-BR" sz="2400" dirty="0" err="1"/>
              <a:t>tags</a:t>
            </a:r>
            <a:r>
              <a:rPr lang="pt-BR" sz="2400" dirty="0"/>
              <a:t>. </a:t>
            </a:r>
          </a:p>
        </p:txBody>
      </p: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4429132"/>
            <a:ext cx="62388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1066800" y="1143000"/>
            <a:ext cx="7620000" cy="50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Parâmetro </a:t>
            </a:r>
            <a:r>
              <a:rPr lang="pt-BR" b="1"/>
              <a:t>TYPE</a:t>
            </a:r>
          </a:p>
          <a:p>
            <a:pPr>
              <a:spcBef>
                <a:spcPct val="50000"/>
              </a:spcBef>
            </a:pPr>
            <a:r>
              <a:rPr lang="pt-BR" b="1">
                <a:cs typeface="Arial" charset="0"/>
              </a:rPr>
              <a:t>TYPE </a:t>
            </a:r>
            <a:r>
              <a:rPr lang="pt-BR">
                <a:cs typeface="Arial" charset="0"/>
              </a:rPr>
              <a:t>= "</a:t>
            </a:r>
            <a:r>
              <a:rPr lang="pt-BR" i="1">
                <a:cs typeface="Arial" charset="0"/>
              </a:rPr>
              <a:t>CHECKBOX", "PASSWORD", "RADIO", "TEXT", "SUBMIT“ ou  "RESET" </a:t>
            </a:r>
            <a:r>
              <a:rPr lang="pt-BR">
                <a:cs typeface="Arial" charset="0"/>
              </a:rPr>
              <a:t>esse atributo recebe, como parâmetro, a especificação do tipo de conteúdo que a variável poderá guardar.</a:t>
            </a:r>
            <a:r>
              <a:rPr lang="pt-BR"/>
              <a:t> 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 b="1"/>
              <a:t>Outros parâmetros (opcionais):</a:t>
            </a:r>
          </a:p>
          <a:p>
            <a:pPr>
              <a:spcBef>
                <a:spcPct val="50000"/>
              </a:spcBef>
            </a:pPr>
            <a:r>
              <a:rPr lang="pt-BR" b="1"/>
              <a:t>VALUE=</a:t>
            </a:r>
            <a:r>
              <a:rPr lang="pt-BR"/>
              <a:t>“XXX“</a:t>
            </a:r>
            <a:r>
              <a:rPr lang="pt-BR" b="1"/>
              <a:t>   </a:t>
            </a:r>
            <a:r>
              <a:rPr lang="pt-BR"/>
              <a:t>Utilizando a marcação VALUE você especifica que texto aparecerá no campo quando o formulário for exibido.</a:t>
            </a:r>
          </a:p>
          <a:p>
            <a:pPr>
              <a:spcBef>
                <a:spcPct val="50000"/>
              </a:spcBef>
            </a:pPr>
            <a:endParaRPr lang="pt-BR" b="1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990600" y="1066800"/>
            <a:ext cx="7696200" cy="53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/>
              <a:t>SIZE=“</a:t>
            </a:r>
            <a:r>
              <a:rPr lang="pt-BR"/>
              <a:t>XXX</a:t>
            </a:r>
            <a:r>
              <a:rPr lang="pt-BR" b="1"/>
              <a:t>"</a:t>
            </a:r>
          </a:p>
          <a:p>
            <a:pPr>
              <a:spcBef>
                <a:spcPct val="50000"/>
              </a:spcBef>
            </a:pPr>
            <a:r>
              <a:rPr lang="pt-BR"/>
              <a:t>Esta marcação altera o tamanho deste campo exibido na tela.</a:t>
            </a:r>
          </a:p>
          <a:p>
            <a:pPr>
              <a:spcBef>
                <a:spcPct val="50000"/>
              </a:spcBef>
            </a:pPr>
            <a:r>
              <a:rPr lang="pt-BR"/>
              <a:t>Obs.: o usuário sempre poderá digitar mais caracteres do que o tamanho do campo na tela, pois o texto irá se deslocar a esquerda dentro do campo.</a:t>
            </a:r>
          </a:p>
          <a:p>
            <a:pPr>
              <a:spcBef>
                <a:spcPct val="50000"/>
              </a:spcBef>
            </a:pPr>
            <a:r>
              <a:rPr lang="pt-BR" b="1"/>
              <a:t>MAXLENGTH=“</a:t>
            </a:r>
            <a:r>
              <a:rPr lang="pt-BR"/>
              <a:t>XX</a:t>
            </a:r>
            <a:r>
              <a:rPr lang="pt-BR" b="1"/>
              <a:t>“</a:t>
            </a:r>
          </a:p>
          <a:p>
            <a:pPr>
              <a:spcBef>
                <a:spcPct val="50000"/>
              </a:spcBef>
            </a:pPr>
            <a:r>
              <a:rPr lang="pt-BR"/>
              <a:t>Se você deseja limitar o número de caracteres que o usuário pode digitar, basta usar esta marcação. O formulário irá emitir um bip de erro se o usuário tentar digitar além do permitido em MAXLENGTH.</a:t>
            </a:r>
          </a:p>
          <a:p>
            <a:pPr>
              <a:spcBef>
                <a:spcPct val="50000"/>
              </a:spcBef>
            </a:pPr>
            <a:endParaRPr lang="pt-BR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914400" y="1219200"/>
            <a:ext cx="80772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Textos em </a:t>
            </a:r>
            <a:r>
              <a:rPr lang="en-US" b="1" u="sng">
                <a:cs typeface="Times New Roman" pitchFamily="16" charset="0"/>
              </a:rPr>
              <a:t>Linha Simples </a:t>
            </a:r>
            <a:r>
              <a:rPr lang="en-US" b="1">
                <a:cs typeface="Times New Roman" pitchFamily="16" charset="0"/>
              </a:rPr>
              <a:t>(TEXT)</a:t>
            </a:r>
            <a:endParaRPr lang="en-US" b="1" u="sng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&lt;form method="POST”</a:t>
            </a:r>
            <a:r>
              <a:rPr lang="en-US" b="1">
                <a:cs typeface="Times New Roman" pitchFamily="16" charset="0"/>
              </a:rPr>
              <a:t> </a:t>
            </a:r>
            <a:r>
              <a:rPr lang="en-US">
                <a:cs typeface="Times New Roman" pitchFamily="16" charset="0"/>
              </a:rPr>
              <a:t>action=“aula.php"&gt;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</a:rPr>
              <a:t>Qual seu nome?</a:t>
            </a:r>
          </a:p>
          <a:p>
            <a:pPr>
              <a:spcBef>
                <a:spcPct val="50000"/>
              </a:spcBef>
            </a:pPr>
            <a:r>
              <a:rPr lang="pt-BR"/>
              <a:t>&lt;input </a:t>
            </a:r>
            <a:r>
              <a:rPr lang="pt-BR" b="1"/>
              <a:t>type</a:t>
            </a:r>
            <a:r>
              <a:rPr lang="pt-BR"/>
              <a:t>=“text" </a:t>
            </a:r>
            <a:r>
              <a:rPr lang="pt-BR" b="1"/>
              <a:t>name</a:t>
            </a:r>
            <a:r>
              <a:rPr lang="pt-BR"/>
              <a:t>=“nome“ </a:t>
            </a:r>
            <a:r>
              <a:rPr lang="pt-BR" b="1"/>
              <a:t>size</a:t>
            </a:r>
            <a:r>
              <a:rPr lang="pt-BR"/>
              <a:t>=“20”&gt;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&lt;/form&gt;</a:t>
            </a:r>
            <a:endParaRPr lang="pt-BR">
              <a:solidFill>
                <a:srgbClr val="4D4D4D"/>
              </a:solidFill>
            </a:endParaRPr>
          </a:p>
        </p:txBody>
      </p:sp>
      <p:pic>
        <p:nvPicPr>
          <p:cNvPr id="57347" name="Picture 3" descr="C:\Luiz Miguel\aula_informatica\form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057650"/>
            <a:ext cx="6381750" cy="12763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914400" y="1219200"/>
            <a:ext cx="807720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Textos protegidos </a:t>
            </a:r>
            <a:r>
              <a:rPr lang="en-US" b="1" u="sng">
                <a:cs typeface="Times New Roman" pitchFamily="16" charset="0"/>
              </a:rPr>
              <a:t>senhas</a:t>
            </a:r>
            <a:r>
              <a:rPr lang="en-US" b="1">
                <a:cs typeface="Times New Roman" pitchFamily="16" charset="0"/>
              </a:rPr>
              <a:t> (PASSWORD)</a:t>
            </a:r>
            <a:endParaRPr lang="en-US" b="1" u="sng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&lt;form method="POST”</a:t>
            </a:r>
            <a:r>
              <a:rPr lang="en-US" b="1">
                <a:cs typeface="Times New Roman" pitchFamily="16" charset="0"/>
              </a:rPr>
              <a:t> </a:t>
            </a:r>
            <a:r>
              <a:rPr lang="en-US">
                <a:cs typeface="Times New Roman" pitchFamily="16" charset="0"/>
              </a:rPr>
              <a:t>action=“aula.php"&gt;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</a:rPr>
              <a:t>Digite sua senha:</a:t>
            </a:r>
          </a:p>
          <a:p>
            <a:pPr>
              <a:spcBef>
                <a:spcPct val="50000"/>
              </a:spcBef>
            </a:pPr>
            <a:r>
              <a:rPr lang="pt-BR"/>
              <a:t>&lt;input </a:t>
            </a:r>
            <a:r>
              <a:rPr lang="pt-BR" b="1"/>
              <a:t>type</a:t>
            </a:r>
            <a:r>
              <a:rPr lang="pt-BR"/>
              <a:t>=“password" </a:t>
            </a:r>
            <a:r>
              <a:rPr lang="pt-BR" b="1"/>
              <a:t>name</a:t>
            </a:r>
            <a:r>
              <a:rPr lang="pt-BR"/>
              <a:t>=“senha“ value=“abcd” </a:t>
            </a:r>
            <a:r>
              <a:rPr lang="pt-BR" b="1"/>
              <a:t>size</a:t>
            </a:r>
            <a:r>
              <a:rPr lang="pt-BR"/>
              <a:t>=“8” </a:t>
            </a:r>
            <a:r>
              <a:rPr lang="pt-BR" b="1"/>
              <a:t>maxlength</a:t>
            </a:r>
            <a:r>
              <a:rPr lang="pt-BR">
                <a:latin typeface="Times New Roman" pitchFamily="16" charset="0"/>
                <a:cs typeface="Times New Roman" pitchFamily="16" charset="0"/>
              </a:rPr>
              <a:t>="8"&gt;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&lt;/form&gt;</a:t>
            </a:r>
          </a:p>
          <a:p>
            <a:pPr>
              <a:spcBef>
                <a:spcPct val="50000"/>
              </a:spcBef>
            </a:pPr>
            <a:endParaRPr lang="pt-BR">
              <a:cs typeface="Times New Roman" pitchFamily="16" charset="0"/>
            </a:endParaRPr>
          </a:p>
        </p:txBody>
      </p:sp>
      <p:pic>
        <p:nvPicPr>
          <p:cNvPr id="58372" name="Picture 4" descr="C:\Luiz Miguel\aula_informatica\form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267200"/>
            <a:ext cx="5588000" cy="1435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914400" y="838200"/>
            <a:ext cx="8077200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Textos com </a:t>
            </a:r>
            <a:r>
              <a:rPr lang="en-US" b="1" u="sng">
                <a:cs typeface="Times New Roman" pitchFamily="16" charset="0"/>
              </a:rPr>
              <a:t>Multiplas Escolhas</a:t>
            </a:r>
            <a:r>
              <a:rPr lang="en-US" b="1">
                <a:cs typeface="Times New Roman" pitchFamily="16" charset="0"/>
              </a:rPr>
              <a:t> (CHECKBOX)</a:t>
            </a:r>
            <a:endParaRPr lang="en-US" b="1" u="sng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&lt;form method="POST”</a:t>
            </a:r>
            <a:r>
              <a:rPr lang="en-US" b="1">
                <a:cs typeface="Times New Roman" pitchFamily="16" charset="0"/>
              </a:rPr>
              <a:t> </a:t>
            </a:r>
            <a:r>
              <a:rPr lang="en-US">
                <a:cs typeface="Times New Roman" pitchFamily="16" charset="0"/>
              </a:rPr>
              <a:t>action=“aula.php"&gt;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Você concorda com a Pena de Morte?</a:t>
            </a:r>
            <a:r>
              <a:rPr lang="pt-BR">
                <a:latin typeface="Courier New" pitchFamily="49" charset="0"/>
              </a:rPr>
              <a:t>&lt;br&gt;</a:t>
            </a:r>
          </a:p>
          <a:p>
            <a:pPr>
              <a:spcBef>
                <a:spcPct val="50000"/>
              </a:spcBef>
            </a:pPr>
            <a:r>
              <a:rPr lang="pt-BR">
                <a:latin typeface="Courier New" pitchFamily="49" charset="0"/>
              </a:rPr>
              <a:t>&lt;input type="checkbox" name=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concorda" value=</a:t>
            </a:r>
            <a:r>
              <a:rPr lang="pt-BR">
                <a:latin typeface="Arial"/>
              </a:rPr>
              <a:t>“</a:t>
            </a:r>
            <a:r>
              <a:rPr lang="pt-BR" b="1">
                <a:latin typeface="Courier New" pitchFamily="49" charset="0"/>
              </a:rPr>
              <a:t>concorda</a:t>
            </a:r>
            <a:r>
              <a:rPr lang="pt-BR">
                <a:latin typeface="Courier New" pitchFamily="49" charset="0"/>
              </a:rPr>
              <a:t>"&gt;</a:t>
            </a: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concordo</a:t>
            </a:r>
            <a:r>
              <a:rPr lang="pt-BR">
                <a:latin typeface="Courier New" pitchFamily="49" charset="0"/>
              </a:rPr>
              <a:t>&lt;br&gt;</a:t>
            </a:r>
          </a:p>
          <a:p>
            <a:pPr>
              <a:spcBef>
                <a:spcPct val="50000"/>
              </a:spcBef>
            </a:pPr>
            <a:r>
              <a:rPr lang="pt-BR">
                <a:latin typeface="Courier New" pitchFamily="49" charset="0"/>
              </a:rPr>
              <a:t>&lt;input type="checkbox" name=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discorda" value=</a:t>
            </a:r>
            <a:r>
              <a:rPr lang="pt-BR">
                <a:latin typeface="Arial"/>
              </a:rPr>
              <a:t>“</a:t>
            </a:r>
            <a:r>
              <a:rPr lang="pt-BR" b="1">
                <a:latin typeface="Courier New" pitchFamily="49" charset="0"/>
              </a:rPr>
              <a:t>nao_concorda</a:t>
            </a:r>
            <a:r>
              <a:rPr lang="pt-BR">
                <a:latin typeface="Courier New" pitchFamily="49" charset="0"/>
              </a:rPr>
              <a:t>"&gt;</a:t>
            </a: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não concordo</a:t>
            </a: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&lt;/form&gt;</a:t>
            </a:r>
          </a:p>
          <a:p>
            <a:pPr>
              <a:spcBef>
                <a:spcPct val="50000"/>
              </a:spcBef>
            </a:pPr>
            <a:endParaRPr lang="en-US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endParaRPr lang="en-US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*</a:t>
            </a:r>
            <a:r>
              <a:rPr lang="en-US" b="1">
                <a:cs typeface="Times New Roman" pitchFamily="16" charset="0"/>
              </a:rPr>
              <a:t>checked</a:t>
            </a:r>
            <a:endParaRPr lang="pt-BR">
              <a:cs typeface="Times New Roman" pitchFamily="16" charset="0"/>
            </a:endParaRPr>
          </a:p>
        </p:txBody>
      </p:sp>
      <p:pic>
        <p:nvPicPr>
          <p:cNvPr id="59395" name="Picture 3" descr="C:\Luiz Miguel\aula_informatica\form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343400"/>
            <a:ext cx="5486400" cy="17573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2"/>
          <p:cNvSpPr txBox="1">
            <a:spLocks noChangeArrowheads="1"/>
          </p:cNvSpPr>
          <p:nvPr/>
        </p:nvSpPr>
        <p:spPr bwMode="auto">
          <a:xfrm>
            <a:off x="914400" y="838200"/>
            <a:ext cx="8077200" cy="502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Textos com </a:t>
            </a:r>
            <a:r>
              <a:rPr lang="en-US" b="1" u="sng">
                <a:cs typeface="Times New Roman" pitchFamily="16" charset="0"/>
              </a:rPr>
              <a:t>Escolha Única</a:t>
            </a:r>
            <a:r>
              <a:rPr lang="en-US" b="1">
                <a:cs typeface="Times New Roman" pitchFamily="16" charset="0"/>
              </a:rPr>
              <a:t> (RADIO)</a:t>
            </a:r>
            <a:endParaRPr lang="en-US" b="1" u="sng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&lt;form method="POST”</a:t>
            </a:r>
            <a:r>
              <a:rPr lang="en-US" b="1">
                <a:cs typeface="Times New Roman" pitchFamily="16" charset="0"/>
              </a:rPr>
              <a:t> </a:t>
            </a:r>
            <a:r>
              <a:rPr lang="en-US">
                <a:cs typeface="Times New Roman" pitchFamily="16" charset="0"/>
              </a:rPr>
              <a:t>action=“aula.php"&gt;</a:t>
            </a:r>
            <a:endParaRPr lang="pt-BR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Qual seu sexo?</a:t>
            </a:r>
            <a:r>
              <a:rPr lang="pt-BR">
                <a:latin typeface="Courier New" pitchFamily="49" charset="0"/>
              </a:rPr>
              <a:t>&lt;br&gt;</a:t>
            </a:r>
          </a:p>
          <a:p>
            <a:pPr>
              <a:spcBef>
                <a:spcPct val="50000"/>
              </a:spcBef>
            </a:pPr>
            <a:r>
              <a:rPr lang="pt-BR">
                <a:latin typeface="Courier New" pitchFamily="49" charset="0"/>
              </a:rPr>
              <a:t>&lt;input type=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radio" name=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sexo" value=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masc"&gt;</a:t>
            </a: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Masculino</a:t>
            </a:r>
            <a:r>
              <a:rPr lang="pt-BR">
                <a:latin typeface="Courier New" pitchFamily="49" charset="0"/>
              </a:rPr>
              <a:t>&lt;br&gt;</a:t>
            </a:r>
          </a:p>
          <a:p>
            <a:pPr>
              <a:spcBef>
                <a:spcPct val="50000"/>
              </a:spcBef>
            </a:pPr>
            <a:r>
              <a:rPr lang="pt-BR">
                <a:latin typeface="Courier New" pitchFamily="49" charset="0"/>
              </a:rPr>
              <a:t>&lt;input type="checkbox" name=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sexo" value=</a:t>
            </a:r>
            <a:r>
              <a:rPr lang="pt-BR">
                <a:latin typeface="Arial"/>
              </a:rPr>
              <a:t>“</a:t>
            </a:r>
            <a:r>
              <a:rPr lang="pt-BR">
                <a:latin typeface="Courier New" pitchFamily="49" charset="0"/>
              </a:rPr>
              <a:t>fem"&gt;</a:t>
            </a:r>
            <a:r>
              <a:rPr lang="pt-BR">
                <a:solidFill>
                  <a:srgbClr val="4D4D4D"/>
                </a:solidFill>
                <a:latin typeface="Courier New" pitchFamily="49" charset="0"/>
              </a:rPr>
              <a:t>Feminino</a:t>
            </a: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&lt;/form&gt;</a:t>
            </a:r>
          </a:p>
          <a:p>
            <a:pPr>
              <a:spcBef>
                <a:spcPct val="50000"/>
              </a:spcBef>
            </a:pPr>
            <a:endParaRPr lang="en-US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*</a:t>
            </a:r>
            <a:r>
              <a:rPr lang="en-US" b="1">
                <a:cs typeface="Times New Roman" pitchFamily="16" charset="0"/>
              </a:rPr>
              <a:t>checked</a:t>
            </a:r>
            <a:endParaRPr lang="pt-BR" b="1">
              <a:cs typeface="Times New Roman" pitchFamily="16" charset="0"/>
            </a:endParaRPr>
          </a:p>
        </p:txBody>
      </p:sp>
      <p:pic>
        <p:nvPicPr>
          <p:cNvPr id="60419" name="Picture 3" descr="C:\Luiz Miguel\aula_informatica\form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4310063"/>
            <a:ext cx="2728913" cy="17859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914400" y="1219200"/>
            <a:ext cx="8077200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Botão de ação </a:t>
            </a:r>
            <a:r>
              <a:rPr lang="en-US" b="1" u="sng">
                <a:cs typeface="Times New Roman" pitchFamily="16" charset="0"/>
              </a:rPr>
              <a:t>Enviar</a:t>
            </a:r>
            <a:r>
              <a:rPr lang="en-US" b="1">
                <a:cs typeface="Times New Roman" pitchFamily="16" charset="0"/>
              </a:rPr>
              <a:t> (SUBMIT) e </a:t>
            </a:r>
            <a:r>
              <a:rPr lang="en-US" b="1" u="sng">
                <a:cs typeface="Times New Roman" pitchFamily="16" charset="0"/>
              </a:rPr>
              <a:t>Redefinir</a:t>
            </a:r>
            <a:r>
              <a:rPr lang="en-US" b="1">
                <a:cs typeface="Times New Roman" pitchFamily="16" charset="0"/>
              </a:rPr>
              <a:t> (RESET)</a:t>
            </a: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&lt;form method="POST”</a:t>
            </a:r>
            <a:r>
              <a:rPr lang="en-US" b="1">
                <a:cs typeface="Times New Roman" pitchFamily="16" charset="0"/>
              </a:rPr>
              <a:t> </a:t>
            </a:r>
            <a:r>
              <a:rPr lang="en-US">
                <a:cs typeface="Times New Roman" pitchFamily="16" charset="0"/>
              </a:rPr>
              <a:t>action=“aula.php"&gt;</a:t>
            </a:r>
          </a:p>
          <a:p>
            <a:pPr>
              <a:spcBef>
                <a:spcPct val="50000"/>
              </a:spcBef>
            </a:pPr>
            <a:r>
              <a:rPr lang="en-US" b="1">
                <a:cs typeface="Times New Roman" pitchFamily="16" charset="0"/>
              </a:rPr>
              <a:t>Conteúdo do formulário</a:t>
            </a:r>
            <a:endParaRPr lang="pt-BR" b="1">
              <a:cs typeface="Times New Roman" pitchFamily="16" charset="0"/>
            </a:endParaRPr>
          </a:p>
          <a:p>
            <a:pPr>
              <a:spcBef>
                <a:spcPct val="50000"/>
              </a:spcBef>
            </a:pPr>
            <a:r>
              <a:rPr lang="pt-BR">
                <a:cs typeface="Times New Roman" pitchFamily="16" charset="0"/>
              </a:rPr>
              <a:t>&lt;input type="</a:t>
            </a:r>
            <a:r>
              <a:rPr lang="pt-BR" b="1">
                <a:cs typeface="Times New Roman" pitchFamily="16" charset="0"/>
              </a:rPr>
              <a:t>submit</a:t>
            </a:r>
            <a:r>
              <a:rPr lang="pt-BR">
                <a:cs typeface="Times New Roman" pitchFamily="16" charset="0"/>
              </a:rPr>
              <a:t>" value=“Enviar" name="enviar"&gt;</a:t>
            </a:r>
          </a:p>
          <a:p>
            <a:pPr>
              <a:spcBef>
                <a:spcPct val="50000"/>
              </a:spcBef>
            </a:pPr>
            <a:r>
              <a:rPr lang="pt-BR">
                <a:cs typeface="Times New Roman" pitchFamily="16" charset="0"/>
              </a:rPr>
              <a:t>&lt;input type="</a:t>
            </a:r>
            <a:r>
              <a:rPr lang="pt-BR" b="1">
                <a:cs typeface="Times New Roman" pitchFamily="16" charset="0"/>
              </a:rPr>
              <a:t>reset</a:t>
            </a:r>
            <a:r>
              <a:rPr lang="pt-BR">
                <a:cs typeface="Times New Roman" pitchFamily="16" charset="0"/>
              </a:rPr>
              <a:t>" value=“Apagar" name=“apagar"&gt;</a:t>
            </a:r>
          </a:p>
          <a:p>
            <a:pPr>
              <a:spcBef>
                <a:spcPct val="50000"/>
              </a:spcBef>
            </a:pPr>
            <a:r>
              <a:rPr lang="en-US">
                <a:cs typeface="Times New Roman" pitchFamily="16" charset="0"/>
              </a:rPr>
              <a:t>&lt;/form&gt;</a:t>
            </a:r>
            <a:endParaRPr lang="pt-BR">
              <a:cs typeface="Times New Roman" pitchFamily="16" charset="0"/>
            </a:endParaRPr>
          </a:p>
        </p:txBody>
      </p:sp>
      <p:pic>
        <p:nvPicPr>
          <p:cNvPr id="61444" name="Picture 4" descr="C:\Luiz Miguel\aula_informatica\form5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419600"/>
            <a:ext cx="4343400" cy="1214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685800" y="1066800"/>
            <a:ext cx="83820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/>
              <a:t>Entrada de texto com várias linhas (TEXTAREA)</a:t>
            </a: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</a:rPr>
              <a:t>Deixe sua opinião:</a:t>
            </a:r>
            <a:r>
              <a:rPr lang="pt-BR"/>
              <a:t>&lt;br&gt;</a:t>
            </a:r>
          </a:p>
          <a:p>
            <a:pPr>
              <a:spcBef>
                <a:spcPct val="50000"/>
              </a:spcBef>
            </a:pPr>
            <a:r>
              <a:rPr lang="pt-BR"/>
              <a:t>&lt;</a:t>
            </a:r>
            <a:r>
              <a:rPr lang="pt-BR" b="1"/>
              <a:t>textarea</a:t>
            </a:r>
            <a:r>
              <a:rPr lang="pt-BR"/>
              <a:t> </a:t>
            </a:r>
            <a:r>
              <a:rPr lang="pt-BR" b="1">
                <a:solidFill>
                  <a:srgbClr val="4D4D4D"/>
                </a:solidFill>
              </a:rPr>
              <a:t>rows</a:t>
            </a:r>
            <a:r>
              <a:rPr lang="pt-BR"/>
              <a:t>="4" name="opiniao“ </a:t>
            </a:r>
            <a:r>
              <a:rPr lang="pt-BR" b="1">
                <a:solidFill>
                  <a:srgbClr val="4D4D4D"/>
                </a:solidFill>
              </a:rPr>
              <a:t>cols</a:t>
            </a:r>
            <a:r>
              <a:rPr lang="pt-BR"/>
              <a:t>="20"&gt;&lt;</a:t>
            </a:r>
            <a:r>
              <a:rPr lang="pt-BR" b="1"/>
              <a:t>/textarea</a:t>
            </a:r>
            <a:r>
              <a:rPr lang="pt-BR"/>
              <a:t>&gt;</a:t>
            </a:r>
          </a:p>
          <a:p>
            <a:pPr>
              <a:spcBef>
                <a:spcPct val="50000"/>
              </a:spcBef>
            </a:pPr>
            <a:endParaRPr lang="pt-BR"/>
          </a:p>
        </p:txBody>
      </p:sp>
      <p:pic>
        <p:nvPicPr>
          <p:cNvPr id="62467" name="Picture 3" descr="C:\Luiz Miguel\aula_informatica\form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11463"/>
            <a:ext cx="5867400" cy="3201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1026"/>
          <p:cNvSpPr txBox="1">
            <a:spLocks noChangeArrowheads="1"/>
          </p:cNvSpPr>
          <p:nvPr/>
        </p:nvSpPr>
        <p:spPr bwMode="auto">
          <a:xfrm>
            <a:off x="685800" y="1066800"/>
            <a:ext cx="8382000" cy="593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b="1"/>
              <a:t>Entrada de menu com opções (SELECT)</a:t>
            </a:r>
          </a:p>
          <a:p>
            <a:pPr>
              <a:spcBef>
                <a:spcPct val="50000"/>
              </a:spcBef>
            </a:pPr>
            <a:r>
              <a:rPr lang="pt-BR">
                <a:solidFill>
                  <a:srgbClr val="4D4D4D"/>
                </a:solidFill>
              </a:rPr>
              <a:t>Qual sua formação:</a:t>
            </a:r>
            <a:r>
              <a:rPr lang="pt-BR"/>
              <a:t>&lt;br&gt;</a:t>
            </a:r>
          </a:p>
          <a:p>
            <a:pPr>
              <a:spcBef>
                <a:spcPct val="50000"/>
              </a:spcBef>
            </a:pPr>
            <a:r>
              <a:rPr lang="pt-BR"/>
              <a:t>&lt;</a:t>
            </a:r>
            <a:r>
              <a:rPr lang="pt-BR" b="1"/>
              <a:t>select</a:t>
            </a:r>
            <a:r>
              <a:rPr lang="pt-BR"/>
              <a:t> size="1" </a:t>
            </a:r>
            <a:r>
              <a:rPr lang="pt-BR" b="1"/>
              <a:t>name</a:t>
            </a:r>
            <a:r>
              <a:rPr lang="pt-BR"/>
              <a:t>="formacao"&gt;</a:t>
            </a:r>
          </a:p>
          <a:p>
            <a:pPr>
              <a:spcBef>
                <a:spcPct val="50000"/>
              </a:spcBef>
            </a:pPr>
            <a:r>
              <a:rPr lang="pt-BR"/>
              <a:t>  </a:t>
            </a:r>
            <a:r>
              <a:rPr lang="pt-BR" b="1"/>
              <a:t>&lt;option&gt;</a:t>
            </a:r>
            <a:r>
              <a:rPr lang="pt-BR"/>
              <a:t>enfermeiro</a:t>
            </a:r>
            <a:r>
              <a:rPr lang="pt-BR" b="1"/>
              <a:t>&lt;/option&gt;</a:t>
            </a:r>
          </a:p>
          <a:p>
            <a:pPr>
              <a:spcBef>
                <a:spcPct val="50000"/>
              </a:spcBef>
            </a:pPr>
            <a:r>
              <a:rPr lang="pt-BR"/>
              <a:t>  &lt;option&gt;farmacêutico&lt;/option&gt;</a:t>
            </a:r>
          </a:p>
          <a:p>
            <a:pPr>
              <a:spcBef>
                <a:spcPct val="50000"/>
              </a:spcBef>
            </a:pPr>
            <a:r>
              <a:rPr lang="pt-BR"/>
              <a:t>  &lt;option&gt;médico&lt;/option&gt;</a:t>
            </a:r>
          </a:p>
          <a:p>
            <a:pPr>
              <a:spcBef>
                <a:spcPct val="50000"/>
              </a:spcBef>
            </a:pPr>
            <a:r>
              <a:rPr lang="pt-BR"/>
              <a:t>&lt;</a:t>
            </a:r>
            <a:r>
              <a:rPr lang="pt-BR" b="1"/>
              <a:t>/select</a:t>
            </a:r>
            <a:r>
              <a:rPr lang="pt-BR"/>
              <a:t>&gt;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*&lt;option selected&gt;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endParaRPr lang="pt-BR"/>
          </a:p>
        </p:txBody>
      </p:sp>
      <p:pic>
        <p:nvPicPr>
          <p:cNvPr id="63493" name="Picture 1029" descr="C:\Luiz Miguel\aula_informatica\form7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57588" y="4343400"/>
            <a:ext cx="5586412" cy="19669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765"/>
            <a:ext cx="8228160" cy="1062832"/>
          </a:xfrm>
          <a:ln/>
        </p:spPr>
        <p:txBody>
          <a:bodyPr lIns="82945" tIns="35202" rIns="82945" bIns="4147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HTML - Exercício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444307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Criem uma página falando um pouco sobre este curso, com a seguinte estrutura: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Título – Curso de férias da UNG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Sub-título - ”Como fiquei sabendo”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Texto - Diga como ficou sabendo deste curso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Sub-título – Pontos positivos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Lista não-ordenada dos pontos positivos da iniciativa da UNG com estes cursos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Sub-título – Pontos negativos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Lista não-ordenada dos pontos negativos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928670"/>
            <a:ext cx="7817933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765"/>
            <a:ext cx="8228160" cy="1062832"/>
          </a:xfrm>
          <a:ln/>
        </p:spPr>
        <p:txBody>
          <a:bodyPr lIns="82945" tIns="35202" rIns="82945" bIns="4147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HTML – é... mais exercício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444307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Faça uma página com um título ”Curso de férias da UNG” e uma lista não-ordenada contendo 3 links: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Como fiquei sabendo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Pontos positivos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Pontos negativos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Cada link deve levar para uma página com o mesmo título, um sub-título igual ao seu link, um texto sobre o assunto da página e um link para voltar ao menu.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765"/>
            <a:ext cx="8228160" cy="1062832"/>
          </a:xfrm>
          <a:ln/>
        </p:spPr>
        <p:txBody>
          <a:bodyPr lIns="82945" tIns="35202" rIns="82945" bIns="4147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CSS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444307"/>
          </a:xfrm>
          <a:ln/>
        </p:spPr>
        <p:txBody>
          <a:bodyPr lIns="82945" tIns="19201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CSS – O que é e para que serve?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Folha de estilos em cascata – É um documento de texto com a formatação visual de um HTML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HTML é conteúdo, CSS é formatação visual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Facilita o trabalho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85820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771" y="3212976"/>
            <a:ext cx="88487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7288" y="1728788"/>
            <a:ext cx="6829425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0"/>
            <a:ext cx="6886575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84984"/>
            <a:ext cx="70485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8" y="790575"/>
            <a:ext cx="8658225" cy="527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908720"/>
            <a:ext cx="86868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" y="561975"/>
            <a:ext cx="817245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620688"/>
            <a:ext cx="885825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28683"/>
          <a:stretch>
            <a:fillRect/>
          </a:stretch>
        </p:blipFill>
        <p:spPr bwMode="auto">
          <a:xfrm>
            <a:off x="0" y="764704"/>
            <a:ext cx="9086850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765"/>
            <a:ext cx="8228160" cy="1062832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Tag´s</a:t>
            </a:r>
            <a:endParaRPr lang="fi-FI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395536" y="1340768"/>
            <a:ext cx="8358246" cy="44319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b="1" dirty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Uma </a:t>
            </a:r>
            <a:r>
              <a:rPr lang="pt-BR" b="1" dirty="0" err="1">
                <a:latin typeface="Arial" pitchFamily="34" charset="0"/>
                <a:ea typeface="Verdana" pitchFamily="34" charset="0"/>
                <a:cs typeface="Arial" pitchFamily="34" charset="0"/>
              </a:rPr>
              <a:t>tag</a:t>
            </a: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 HTML é um elemento de código que diz ao navegador o que fazer com seu texto. </a:t>
            </a:r>
            <a:endParaRPr lang="pt-BR" dirty="0" smtClean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dirty="0"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 smtClean="0">
                <a:latin typeface="Arial" pitchFamily="34" charset="0"/>
                <a:ea typeface="Verdana" pitchFamily="34" charset="0"/>
                <a:cs typeface="Arial" pitchFamily="34" charset="0"/>
              </a:rPr>
              <a:t>Cada </a:t>
            </a:r>
            <a:r>
              <a:rPr lang="pt-BR" dirty="0" err="1">
                <a:latin typeface="Arial" pitchFamily="34" charset="0"/>
                <a:ea typeface="Verdana" pitchFamily="34" charset="0"/>
                <a:cs typeface="Arial" pitchFamily="34" charset="0"/>
              </a:rPr>
              <a:t>tag</a:t>
            </a: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 aparecerá na forma de letras ou palavras entre os sinais &lt; (menor) e &gt; (maior).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b="1" dirty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Exemplo: &lt;</a:t>
            </a:r>
            <a:r>
              <a:rPr lang="pt-BR" b="1" dirty="0" err="1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center</a:t>
            </a:r>
            <a:r>
              <a:rPr lang="pt-BR" b="1" dirty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&gt;, &lt;</a:t>
            </a:r>
            <a:r>
              <a:rPr lang="pt-BR" b="1" dirty="0" err="1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body</a:t>
            </a:r>
            <a:r>
              <a:rPr lang="pt-BR" b="1" dirty="0" smtClean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&gt;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b="1" dirty="0">
              <a:solidFill>
                <a:srgbClr val="FF0000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Para falar para o navegador “encerrar” o que você acabou de pedir, uma barra é usada na </a:t>
            </a:r>
            <a:r>
              <a:rPr lang="pt-BR" dirty="0" err="1">
                <a:latin typeface="Arial" pitchFamily="34" charset="0"/>
                <a:ea typeface="Verdana" pitchFamily="34" charset="0"/>
                <a:cs typeface="Arial" pitchFamily="34" charset="0"/>
              </a:rPr>
              <a:t>tag</a:t>
            </a: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 de fechamento: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b="1" dirty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Exemplo: &lt;/</a:t>
            </a:r>
            <a:r>
              <a:rPr lang="pt-BR" b="1" dirty="0" err="1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center</a:t>
            </a:r>
            <a:r>
              <a:rPr lang="pt-BR" b="1" dirty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&gt;, &lt;/</a:t>
            </a:r>
            <a:r>
              <a:rPr lang="pt-BR" b="1" dirty="0" err="1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body</a:t>
            </a:r>
            <a:r>
              <a:rPr lang="pt-BR" b="1" dirty="0" smtClean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&gt;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b="1" dirty="0">
              <a:solidFill>
                <a:srgbClr val="FF0000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A maioria das </a:t>
            </a:r>
            <a:r>
              <a:rPr lang="pt-BR" dirty="0" err="1">
                <a:latin typeface="Arial" pitchFamily="34" charset="0"/>
                <a:ea typeface="Verdana" pitchFamily="34" charset="0"/>
                <a:cs typeface="Arial" pitchFamily="34" charset="0"/>
              </a:rPr>
              <a:t>tags</a:t>
            </a:r>
            <a:r>
              <a:rPr lang="pt-BR" dirty="0">
                <a:latin typeface="Arial" pitchFamily="34" charset="0"/>
                <a:ea typeface="Verdana" pitchFamily="34" charset="0"/>
                <a:cs typeface="Arial" pitchFamily="34" charset="0"/>
              </a:rPr>
              <a:t> vem em pares com “começo” e “fim”, mas não é sempre.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dirty="0">
              <a:solidFill>
                <a:srgbClr val="000000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b="1" dirty="0" smtClean="0">
                <a:solidFill>
                  <a:srgbClr val="FF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&lt;tag&gt;&lt;/tag&gt;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908720"/>
            <a:ext cx="8534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263" y="342900"/>
            <a:ext cx="8753475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800" y="404664"/>
            <a:ext cx="408622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1368" r="1368"/>
          <a:stretch>
            <a:fillRect/>
          </a:stretch>
        </p:blipFill>
        <p:spPr bwMode="auto">
          <a:xfrm>
            <a:off x="0" y="995363"/>
            <a:ext cx="914400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" y="742950"/>
            <a:ext cx="861060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32656"/>
            <a:ext cx="3455069" cy="6272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7355"/>
            <a:ext cx="8856984" cy="658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5" y="1000125"/>
            <a:ext cx="889635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6632"/>
            <a:ext cx="2902780" cy="6373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" y="1028700"/>
            <a:ext cx="91249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611560" y="1268760"/>
            <a:ext cx="8228160" cy="4444307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Uma tag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&lt;tag&gt;&lt;/tag&gt;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Tag com parâmetro e valor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&lt;tag parametro=”valor”&gt;&lt;/tag&gt;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Tag envolvendo algum conteúdo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&lt;tag&gt;O conteúdo está aqui&lt;/tag&gt;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Tag sem fechamento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&lt;br /&gt;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41765"/>
            <a:ext cx="8228160" cy="1062832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Tag´s</a:t>
            </a:r>
            <a:r>
              <a:rPr lang="fi-FI" dirty="0" smtClean="0"/>
              <a:t> </a:t>
            </a:r>
            <a:r>
              <a:rPr lang="fi-FI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Sintaxe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80975"/>
            <a:ext cx="8553450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8213" y="100013"/>
            <a:ext cx="7267575" cy="665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620688"/>
            <a:ext cx="8629650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l="6520" r="5748"/>
          <a:stretch>
            <a:fillRect/>
          </a:stretch>
        </p:blipFill>
        <p:spPr bwMode="auto">
          <a:xfrm>
            <a:off x="306107" y="188640"/>
            <a:ext cx="2969749" cy="46805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l="2083" r="2117"/>
          <a:stretch>
            <a:fillRect/>
          </a:stretch>
        </p:blipFill>
        <p:spPr bwMode="auto">
          <a:xfrm>
            <a:off x="3635896" y="260648"/>
            <a:ext cx="5380089" cy="489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 l="5559" t="8085"/>
          <a:stretch>
            <a:fillRect/>
          </a:stretch>
        </p:blipFill>
        <p:spPr bwMode="auto">
          <a:xfrm>
            <a:off x="3635896" y="5013176"/>
            <a:ext cx="2446784" cy="163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604838"/>
            <a:ext cx="857250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2880320" cy="6501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59436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t="48196"/>
          <a:stretch>
            <a:fillRect/>
          </a:stretch>
        </p:blipFill>
        <p:spPr bwMode="auto">
          <a:xfrm>
            <a:off x="3275856" y="0"/>
            <a:ext cx="2736455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b="50851"/>
          <a:stretch>
            <a:fillRect/>
          </a:stretch>
        </p:blipFill>
        <p:spPr bwMode="auto">
          <a:xfrm>
            <a:off x="179511" y="0"/>
            <a:ext cx="3097795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r="11638"/>
          <a:stretch>
            <a:fillRect/>
          </a:stretch>
        </p:blipFill>
        <p:spPr bwMode="auto">
          <a:xfrm>
            <a:off x="6084168" y="188639"/>
            <a:ext cx="295232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idx="1"/>
          </p:nvPr>
        </p:nvSpPr>
        <p:spPr>
          <a:xfrm>
            <a:off x="323528" y="260648"/>
            <a:ext cx="8228160" cy="4444307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Formatação de texto básica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b="1" dirty="0"/>
              <a:t>Negrito</a:t>
            </a:r>
            <a:r>
              <a:rPr lang="fi-FI" dirty="0"/>
              <a:t> – &lt;strong&gt;Texto aqui&lt;/strong&gt;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i="1" dirty="0"/>
              <a:t>Itálico</a:t>
            </a:r>
            <a:r>
              <a:rPr lang="fi-FI" dirty="0"/>
              <a:t> – &lt;em&gt;Texto aqui&lt;/em&gt;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900" dirty="0"/>
              <a:t>Riscado</a:t>
            </a:r>
            <a:r>
              <a:rPr lang="fi-FI" dirty="0"/>
              <a:t> – &lt;del&gt;Texto aqui&lt;/del&gt;</a:t>
            </a:r>
          </a:p>
          <a:p>
            <a:pPr marL="783372" lvl="1" indent="-260644">
              <a:lnSpc>
                <a:spcPct val="94000"/>
              </a:lnSpc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>
                <a:latin typeface="Courier New" pitchFamily="49" charset="0"/>
              </a:rPr>
              <a:t>Código</a:t>
            </a:r>
            <a:r>
              <a:rPr lang="fi-FI" dirty="0"/>
              <a:t> – &lt;code&gt;Texto aqui&lt;/code&gt;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539552" y="3356992"/>
            <a:ext cx="8228160" cy="3192823"/>
          </a:xfrm>
          <a:prstGeom prst="rect">
            <a:avLst/>
          </a:prstGeom>
          <a:ln/>
        </p:spPr>
        <p:txBody>
          <a:bodyPr vert="horz" lIns="82945" tIns="41473" rIns="82945" bIns="41473" rtlCol="0">
            <a:normAutofit/>
          </a:bodyPr>
          <a:lstStyle/>
          <a:p>
            <a:pPr marL="391686" marR="0" lvl="0" indent="-29376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fi-FI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Formatação de valor semântico</a:t>
            </a:r>
          </a:p>
          <a:p>
            <a:pPr marL="783372" marR="0" lvl="1" indent="-26064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fi-FI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Bloco de citação (fora do p) – &lt;blockquote&gt;Texto aqui&lt;/blockquote&gt;</a:t>
            </a:r>
          </a:p>
          <a:p>
            <a:pPr marL="783372" marR="0" lvl="1" indent="-26064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fi-FI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Citação em linha (dentro do p) - &lt;cite&gt;Texto aqui&lt;/cite&gt;</a:t>
            </a:r>
          </a:p>
          <a:p>
            <a:pPr marL="783372" marR="0" lvl="1" indent="-260644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fi-FI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Endereço - &lt;address&gt;Endereço&lt;/address&gt;</a:t>
            </a:r>
            <a:endParaRPr kumimoji="0" lang="fi-FI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357158" y="0"/>
            <a:ext cx="8228160" cy="1062832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base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214282" y="1000108"/>
            <a:ext cx="8715436" cy="4444307"/>
          </a:xfrm>
          <a:ln/>
        </p:spPr>
        <p:txBody>
          <a:bodyPr lIns="82945" tIns="41473" rIns="82945" bIns="41473">
            <a:noAutofit/>
          </a:bodyPr>
          <a:lstStyle/>
          <a:p>
            <a:pPr marL="391686" indent="-293764" algn="just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fi-FI" sz="1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Qualquer página que você criar terá as seguintes </a:t>
            </a:r>
            <a:r>
              <a:rPr lang="pt-BR" sz="18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tags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no início:</a:t>
            </a:r>
          </a:p>
          <a:p>
            <a:pPr algn="just">
              <a:buNone/>
            </a:pPr>
            <a:endParaRPr lang="pt-BR" sz="1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&lt;HTML&gt;: diz ao navegador que este é o início de um documento HTML.</a:t>
            </a:r>
          </a:p>
          <a:p>
            <a:pPr algn="just">
              <a:buNone/>
            </a:pP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&lt;HEAD&gt;: diz ao navegador que este é o cabeçalho da página (você vai aprender mais adiante o que vai entre as </a:t>
            </a:r>
            <a:r>
              <a:rPr lang="pt-BR" sz="16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tags</a:t>
            </a: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“HEAD”)</a:t>
            </a:r>
          </a:p>
          <a:p>
            <a:pPr algn="just">
              <a:buNone/>
            </a:pP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&lt;TITLE&gt;: diz ao navegador que este é o título da página</a:t>
            </a:r>
          </a:p>
          <a:p>
            <a:pPr algn="just">
              <a:buNone/>
            </a:pP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&lt;BODY&gt;: diz ao navegador que este é o início do conteúdo da página  tudo o que você quiser dizer e ver na sua página virá depois desta </a:t>
            </a:r>
            <a:r>
              <a:rPr lang="pt-BR" sz="16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tag</a:t>
            </a:r>
            <a:r>
              <a:rPr lang="pt-BR" sz="1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algn="just">
              <a:buNone/>
            </a:pPr>
            <a:endParaRPr lang="pt-BR" sz="1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 </a:t>
            </a:r>
            <a:r>
              <a:rPr lang="pt-BR" sz="18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tags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necessárias para terminar qualquer página são:</a:t>
            </a:r>
          </a:p>
          <a:p>
            <a:pPr algn="just">
              <a:buNone/>
            </a:pPr>
            <a:endParaRPr lang="pt-BR" sz="1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pt-BR" sz="1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&lt;/BODY&gt;</a:t>
            </a:r>
          </a:p>
          <a:p>
            <a:pPr algn="just">
              <a:buNone/>
            </a:pPr>
            <a:r>
              <a:rPr lang="pt-BR" sz="1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&lt;/HTML&gt;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fi-FI" sz="1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283" y="428604"/>
            <a:ext cx="7602017" cy="5619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642918"/>
            <a:ext cx="7826722" cy="523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7979"/>
          <a:stretch>
            <a:fillRect/>
          </a:stretch>
        </p:blipFill>
        <p:spPr bwMode="auto">
          <a:xfrm>
            <a:off x="571472" y="1071546"/>
            <a:ext cx="7423104" cy="411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00034" y="1571612"/>
            <a:ext cx="82867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ea typeface="Verdana" pitchFamily="34" charset="0"/>
                <a:cs typeface="Verdana" pitchFamily="34" charset="0"/>
              </a:rPr>
              <a:t>Página Web, ou de Internet</a:t>
            </a:r>
            <a:r>
              <a:rPr lang="pt-BR" sz="2400" dirty="0" smtClean="0">
                <a:ea typeface="Verdana" pitchFamily="34" charset="0"/>
                <a:cs typeface="Verdana" pitchFamily="34" charset="0"/>
              </a:rPr>
              <a:t> </a:t>
            </a:r>
          </a:p>
          <a:p>
            <a:pPr algn="just"/>
            <a:endParaRPr lang="pt-BR" sz="2400" dirty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sz="2400" dirty="0" smtClean="0">
                <a:ea typeface="Verdana" pitchFamily="34" charset="0"/>
                <a:cs typeface="Verdana" pitchFamily="34" charset="0"/>
              </a:rPr>
              <a:t>Uma página de Internet é um arquivo de texto simples que contém não só texto, como também um conjunto de </a:t>
            </a:r>
            <a:r>
              <a:rPr lang="pt-BR" sz="2400" b="1" dirty="0" err="1" smtClean="0">
                <a:ea typeface="Verdana" pitchFamily="34" charset="0"/>
                <a:cs typeface="Verdana" pitchFamily="34" charset="0"/>
              </a:rPr>
              <a:t>tags</a:t>
            </a:r>
            <a:r>
              <a:rPr lang="pt-BR" sz="2400" b="1" dirty="0" smtClean="0">
                <a:ea typeface="Verdana" pitchFamily="34" charset="0"/>
                <a:cs typeface="Verdana" pitchFamily="34" charset="0"/>
              </a:rPr>
              <a:t> HTML. </a:t>
            </a:r>
          </a:p>
          <a:p>
            <a:pPr algn="just"/>
            <a:endParaRPr lang="pt-BR" sz="2400" b="1" dirty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sz="2400" dirty="0" smtClean="0">
                <a:ea typeface="Verdana" pitchFamily="34" charset="0"/>
                <a:cs typeface="Verdana" pitchFamily="34" charset="0"/>
              </a:rPr>
              <a:t>As </a:t>
            </a:r>
            <a:r>
              <a:rPr lang="pt-BR" sz="2400" dirty="0" err="1" smtClean="0">
                <a:ea typeface="Verdana" pitchFamily="34" charset="0"/>
                <a:cs typeface="Verdana" pitchFamily="34" charset="0"/>
              </a:rPr>
              <a:t>tags</a:t>
            </a:r>
            <a:r>
              <a:rPr lang="pt-BR" sz="2400" dirty="0" smtClean="0">
                <a:ea typeface="Verdana" pitchFamily="34" charset="0"/>
                <a:cs typeface="Verdana" pitchFamily="34" charset="0"/>
              </a:rPr>
              <a:t> são instruções simples, que dizem ao navegador como a página está formatada para que ele possa exibi-la. As </a:t>
            </a:r>
            <a:r>
              <a:rPr lang="pt-BR" sz="2400" dirty="0" err="1" smtClean="0">
                <a:ea typeface="Verdana" pitchFamily="34" charset="0"/>
                <a:cs typeface="Verdana" pitchFamily="34" charset="0"/>
              </a:rPr>
              <a:t>tags</a:t>
            </a:r>
            <a:r>
              <a:rPr lang="pt-BR" sz="2400" dirty="0" smtClean="0">
                <a:ea typeface="Verdana" pitchFamily="34" charset="0"/>
                <a:cs typeface="Verdana" pitchFamily="34" charset="0"/>
              </a:rPr>
              <a:t> pedem ao navegador para fazer coisas como mudar a cor e o tamanho da fonte ou organizar as coisas em colunas. O navegador </a:t>
            </a:r>
            <a:r>
              <a:rPr lang="pt-BR" sz="2400" b="1" dirty="0" smtClean="0">
                <a:ea typeface="Verdana" pitchFamily="34" charset="0"/>
                <a:cs typeface="Verdana" pitchFamily="34" charset="0"/>
              </a:rPr>
              <a:t>interpreta</a:t>
            </a:r>
            <a:r>
              <a:rPr lang="pt-BR" sz="2400" dirty="0" smtClean="0">
                <a:ea typeface="Verdana" pitchFamily="34" charset="0"/>
                <a:cs typeface="Verdana" pitchFamily="34" charset="0"/>
              </a:rPr>
              <a:t> estas </a:t>
            </a:r>
            <a:r>
              <a:rPr lang="pt-BR" sz="2400" dirty="0" err="1" smtClean="0">
                <a:ea typeface="Verdana" pitchFamily="34" charset="0"/>
                <a:cs typeface="Verdana" pitchFamily="34" charset="0"/>
              </a:rPr>
              <a:t>tags</a:t>
            </a:r>
            <a:r>
              <a:rPr lang="pt-BR" sz="2400" dirty="0" smtClean="0">
                <a:ea typeface="Verdana" pitchFamily="34" charset="0"/>
                <a:cs typeface="Verdana" pitchFamily="34" charset="0"/>
              </a:rPr>
              <a:t> para decidir como formatar o texto na tela.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  <a:endParaRPr lang="fi-FI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428" y="242521"/>
            <a:ext cx="8277414" cy="596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25" y="833438"/>
            <a:ext cx="714375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9823" y="571480"/>
            <a:ext cx="7655477" cy="5319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428604"/>
            <a:ext cx="8001056" cy="560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220" y="571480"/>
            <a:ext cx="8154338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257" y="428604"/>
            <a:ext cx="7854098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678" y="500042"/>
            <a:ext cx="7685286" cy="539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642918"/>
            <a:ext cx="8063849" cy="516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549" y="500042"/>
            <a:ext cx="7966368" cy="557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575" y="500043"/>
            <a:ext cx="7689200" cy="541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Definições conceituais</a:t>
            </a:r>
            <a:endParaRPr lang="fi-FI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t="8877"/>
          <a:stretch>
            <a:fillRect/>
          </a:stretch>
        </p:blipFill>
        <p:spPr bwMode="auto">
          <a:xfrm>
            <a:off x="467544" y="1412776"/>
            <a:ext cx="8153400" cy="4435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370" y="642919"/>
            <a:ext cx="7659794" cy="5238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r="74421" b="89303"/>
          <a:stretch>
            <a:fillRect/>
          </a:stretch>
        </p:blipFill>
        <p:spPr bwMode="auto">
          <a:xfrm>
            <a:off x="327707" y="214291"/>
            <a:ext cx="2029715" cy="642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 t="10392"/>
          <a:stretch>
            <a:fillRect/>
          </a:stretch>
        </p:blipFill>
        <p:spPr bwMode="auto">
          <a:xfrm>
            <a:off x="1857356" y="2176394"/>
            <a:ext cx="6596057" cy="4476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57158" y="974306"/>
            <a:ext cx="8786842" cy="4526396"/>
          </a:xfrm>
          <a:prstGeom prst="rect">
            <a:avLst/>
          </a:prstGeom>
          <a:ln/>
        </p:spPr>
        <p:txBody>
          <a:bodyPr vert="horz" lIns="82945" tIns="41473" rIns="82945" bIns="41473">
            <a:normAutofit/>
          </a:bodyPr>
          <a:lstStyle/>
          <a:p>
            <a:pPr marL="391686" marR="0" lvl="0" indent="-293764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kumimoji="0" lang="fi-FI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Criar uma página</a:t>
            </a:r>
            <a:r>
              <a:rPr kumimoji="0" lang="fi-FI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em HMTL com o layout abaixo.</a:t>
            </a:r>
            <a:endParaRPr kumimoji="0" lang="fi-FI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791646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73437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560840" cy="588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486650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48680"/>
            <a:ext cx="74104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93" y="857232"/>
            <a:ext cx="7640596" cy="4724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071546"/>
            <a:ext cx="661987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0190" y="1214422"/>
            <a:ext cx="7626524" cy="4010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  <a:ln/>
        </p:spPr>
        <p:txBody>
          <a:bodyPr lIns="82945" tIns="35202" rIns="82945" bIns="41473"/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– O que é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428596" y="1214422"/>
            <a:ext cx="8501122" cy="4526396"/>
          </a:xfrm>
          <a:ln/>
        </p:spPr>
        <p:txBody>
          <a:bodyPr lIns="82945" tIns="41473" rIns="82945" bIns="41473">
            <a:normAutofit lnSpcReduction="10000"/>
          </a:bodyPr>
          <a:lstStyle/>
          <a:p>
            <a:pPr>
              <a:buNone/>
            </a:pPr>
            <a:r>
              <a:rPr lang="en-US" sz="2400" b="1" dirty="0" smtClean="0"/>
              <a:t>HTML - </a:t>
            </a:r>
            <a:r>
              <a:rPr lang="en-US" sz="2400" b="1" i="1" dirty="0" smtClean="0"/>
              <a:t>hyper text markup language </a:t>
            </a:r>
          </a:p>
          <a:p>
            <a:pPr>
              <a:buNone/>
            </a:pPr>
            <a:endParaRPr lang="en-US" sz="2400" b="1" i="1" dirty="0" smtClean="0"/>
          </a:p>
          <a:p>
            <a:pPr marL="9525" indent="-9525">
              <a:buNone/>
            </a:pPr>
            <a:r>
              <a:rPr lang="pt-BR" sz="2400" dirty="0" smtClean="0"/>
              <a:t>É a linguagem utilizada para a criação de páginas </a:t>
            </a:r>
            <a:r>
              <a:rPr lang="pt-BR" sz="2400" i="1" dirty="0" smtClean="0"/>
              <a:t>web; </a:t>
            </a:r>
          </a:p>
          <a:p>
            <a:pPr>
              <a:buNone/>
            </a:pPr>
            <a:endParaRPr lang="pt-BR" sz="2400" i="1" dirty="0" smtClean="0"/>
          </a:p>
          <a:p>
            <a:pPr marL="9525" indent="-9525" algn="just">
              <a:buNone/>
            </a:pPr>
            <a:r>
              <a:rPr lang="pt-BR" sz="2400" dirty="0" smtClean="0"/>
              <a:t>É simples e fácil de aplicar, pois não é uma linguagem de programação e sim </a:t>
            </a:r>
            <a:r>
              <a:rPr lang="pt-BR" sz="2400" b="1" dirty="0" smtClean="0"/>
              <a:t>uma linguagem de marcação, </a:t>
            </a:r>
            <a:r>
              <a:rPr lang="pt-BR" sz="2400" dirty="0" smtClean="0"/>
              <a:t>ou seja, define semanticamente o conteúdo das páginas; </a:t>
            </a:r>
          </a:p>
          <a:p>
            <a:pPr marL="9525" indent="-9525" algn="just">
              <a:buNone/>
            </a:pPr>
            <a:endParaRPr lang="pt-BR" sz="2400" dirty="0" smtClean="0"/>
          </a:p>
          <a:p>
            <a:pPr marL="9525" indent="-9525" algn="just">
              <a:buNone/>
            </a:pPr>
            <a:r>
              <a:rPr lang="pt-BR" sz="2400" dirty="0" smtClean="0"/>
              <a:t>As páginas </a:t>
            </a:r>
            <a:r>
              <a:rPr lang="pt-BR" sz="2400" b="1" dirty="0" smtClean="0"/>
              <a:t>HTML</a:t>
            </a:r>
            <a:r>
              <a:rPr lang="pt-BR" sz="2400" dirty="0" smtClean="0"/>
              <a:t> podem ser usadas para interagir com tecnologias como </a:t>
            </a:r>
            <a:r>
              <a:rPr lang="pt-BR" sz="2400" dirty="0" err="1" smtClean="0"/>
              <a:t>java</a:t>
            </a:r>
            <a:r>
              <a:rPr lang="pt-BR" sz="2400" dirty="0" smtClean="0"/>
              <a:t> script, </a:t>
            </a:r>
            <a:r>
              <a:rPr lang="pt-BR" sz="2400" dirty="0" err="1" smtClean="0"/>
              <a:t>asp</a:t>
            </a:r>
            <a:r>
              <a:rPr lang="pt-BR" sz="2400" dirty="0" smtClean="0"/>
              <a:t>, </a:t>
            </a:r>
            <a:r>
              <a:rPr lang="pt-BR" sz="2400" dirty="0" err="1" smtClean="0"/>
              <a:t>php</a:t>
            </a:r>
            <a:r>
              <a:rPr lang="pt-BR" sz="2400" dirty="0" smtClean="0"/>
              <a:t>, etc. que permitem consultas à um banco de dados, por exemplo.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9" y="1071546"/>
            <a:ext cx="7442771" cy="4310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788" y="1071547"/>
            <a:ext cx="7356676" cy="4295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000108"/>
            <a:ext cx="7000924" cy="484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157" y="571480"/>
            <a:ext cx="7241405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76672"/>
            <a:ext cx="74295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04838"/>
            <a:ext cx="748665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620688"/>
            <a:ext cx="7239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4"/>
            <a:ext cx="7219950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76672"/>
            <a:ext cx="7515225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477125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85720" y="357166"/>
            <a:ext cx="85725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Navegador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 – um navegador, como o Netscape </a:t>
            </a:r>
            <a:r>
              <a:rPr lang="pt-BR" sz="2000" dirty="0" err="1" smtClean="0">
                <a:ea typeface="Verdana" pitchFamily="34" charset="0"/>
                <a:cs typeface="Verdana" pitchFamily="34" charset="0"/>
              </a:rPr>
              <a:t>Navigator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 ou o Microsoft Internet Explorer, é um </a:t>
            </a:r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programa de computador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 (também conhecido como </a:t>
            </a:r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aplicativo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) que faz duas coisas:</a:t>
            </a:r>
          </a:p>
          <a:p>
            <a:pPr marL="0" lvl="1" algn="just"/>
            <a:r>
              <a:rPr lang="pt-BR" sz="2000" dirty="0" smtClean="0">
                <a:ea typeface="Verdana" pitchFamily="34" charset="0"/>
                <a:cs typeface="Verdana" pitchFamily="34" charset="0"/>
              </a:rPr>
              <a:t>O navegador sabe como ir até um </a:t>
            </a:r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servidor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 na Internet, pedir uma página e trazê-la pela rede até sua máquina.</a:t>
            </a:r>
          </a:p>
          <a:p>
            <a:pPr marL="0" lvl="1" algn="just"/>
            <a:r>
              <a:rPr lang="pt-BR" sz="2000" dirty="0" smtClean="0">
                <a:ea typeface="Verdana" pitchFamily="34" charset="0"/>
                <a:cs typeface="Verdana" pitchFamily="34" charset="0"/>
              </a:rPr>
              <a:t>O navegador sabe </a:t>
            </a:r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interpretar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 o conjunto de </a:t>
            </a:r>
            <a:r>
              <a:rPr lang="pt-BR" sz="2000" b="1" dirty="0" err="1" smtClean="0">
                <a:ea typeface="Verdana" pitchFamily="34" charset="0"/>
                <a:cs typeface="Verdana" pitchFamily="34" charset="0"/>
              </a:rPr>
              <a:t>tags</a:t>
            </a:r>
            <a:r>
              <a:rPr lang="pt-BR" sz="2000" b="1" dirty="0" smtClean="0">
                <a:ea typeface="Verdana" pitchFamily="34" charset="0"/>
                <a:cs typeface="Verdana" pitchFamily="34" charset="0"/>
              </a:rPr>
              <a:t> HTML</a:t>
            </a:r>
            <a:r>
              <a:rPr lang="pt-BR" sz="2000" dirty="0" smtClean="0">
                <a:ea typeface="Verdana" pitchFamily="34" charset="0"/>
                <a:cs typeface="Verdana" pitchFamily="34" charset="0"/>
              </a:rPr>
              <a:t> dentro da página para exibir a imagem na sua tela como o criador da página quer que ela seja exibida.</a:t>
            </a:r>
            <a:endParaRPr lang="pt-BR" sz="2000" dirty="0"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2642" name="Picture 2" descr="http://static.hsw.com.br/gif/webserver-basic-s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3571876"/>
            <a:ext cx="6929486" cy="2969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72294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7400925" cy="601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75914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7200900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76672"/>
            <a:ext cx="7400925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2656"/>
            <a:ext cx="73723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669607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681990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8275" y="333375"/>
            <a:ext cx="6267450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76672"/>
            <a:ext cx="748665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14282" y="642918"/>
            <a:ext cx="871543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ea typeface="Verdana" pitchFamily="34" charset="0"/>
                <a:cs typeface="Verdana" pitchFamily="34" charset="0"/>
              </a:rPr>
              <a:t>Servidor de Internet</a:t>
            </a:r>
            <a:r>
              <a:rPr lang="pt-BR" sz="2400" dirty="0">
                <a:ea typeface="Verdana" pitchFamily="34" charset="0"/>
                <a:cs typeface="Verdana" pitchFamily="34" charset="0"/>
              </a:rPr>
              <a:t> </a:t>
            </a:r>
          </a:p>
          <a:p>
            <a:pPr algn="just"/>
            <a:endParaRPr lang="pt-BR" dirty="0" smtClean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dirty="0" smtClean="0">
                <a:ea typeface="Verdana" pitchFamily="34" charset="0"/>
                <a:cs typeface="Verdana" pitchFamily="34" charset="0"/>
              </a:rPr>
              <a:t>Um</a:t>
            </a:r>
            <a:r>
              <a:rPr lang="pt-BR" dirty="0">
                <a:ea typeface="Verdana" pitchFamily="34" charset="0"/>
                <a:cs typeface="Verdana" pitchFamily="34" charset="0"/>
              </a:rPr>
              <a:t> </a:t>
            </a:r>
            <a:r>
              <a:rPr lang="pt-BR" b="1" dirty="0">
                <a:ea typeface="Verdana" pitchFamily="34" charset="0"/>
                <a:cs typeface="Verdana" pitchFamily="34" charset="0"/>
                <a:hlinkClick r:id="rId2"/>
              </a:rPr>
              <a:t>servidor de Internet</a:t>
            </a:r>
            <a:r>
              <a:rPr lang="pt-BR" dirty="0">
                <a:ea typeface="Verdana" pitchFamily="34" charset="0"/>
                <a:cs typeface="Verdana" pitchFamily="34" charset="0"/>
              </a:rPr>
              <a:t> é um programa que responde ao pedido de uma página feito pelo navegador e entrega-lhe a página pela Internet. Imagine um servidor como um prédio de apartamentos, em que cada apartamento hospeda a página de Internet de alguém. </a:t>
            </a:r>
            <a:endParaRPr lang="pt-BR" dirty="0" smtClean="0">
              <a:ea typeface="Verdana" pitchFamily="34" charset="0"/>
              <a:cs typeface="Verdana" pitchFamily="34" charset="0"/>
            </a:endParaRPr>
          </a:p>
          <a:p>
            <a:pPr algn="just"/>
            <a:endParaRPr lang="pt-BR" dirty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dirty="0" smtClean="0">
                <a:ea typeface="Verdana" pitchFamily="34" charset="0"/>
                <a:cs typeface="Verdana" pitchFamily="34" charset="0"/>
              </a:rPr>
              <a:t>Para </a:t>
            </a:r>
            <a:r>
              <a:rPr lang="pt-BR" dirty="0">
                <a:ea typeface="Verdana" pitchFamily="34" charset="0"/>
                <a:cs typeface="Verdana" pitchFamily="34" charset="0"/>
              </a:rPr>
              <a:t>armazenar sua página no prédio, você precisa pagar aluguel pelo espaço. As páginas que vivem neste prédio podem ser exibidas para e visualizadas por qualquer pessoa no planeta. </a:t>
            </a:r>
            <a:endParaRPr lang="pt-BR" dirty="0" smtClean="0">
              <a:ea typeface="Verdana" pitchFamily="34" charset="0"/>
              <a:cs typeface="Verdana" pitchFamily="34" charset="0"/>
            </a:endParaRPr>
          </a:p>
          <a:p>
            <a:pPr algn="just"/>
            <a:endParaRPr lang="pt-BR" dirty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dirty="0" smtClean="0">
                <a:ea typeface="Verdana" pitchFamily="34" charset="0"/>
                <a:cs typeface="Verdana" pitchFamily="34" charset="0"/>
              </a:rPr>
              <a:t>O </a:t>
            </a:r>
            <a:r>
              <a:rPr lang="pt-BR" dirty="0">
                <a:ea typeface="Verdana" pitchFamily="34" charset="0"/>
                <a:cs typeface="Verdana" pitchFamily="34" charset="0"/>
              </a:rPr>
              <a:t>proprietário dos apartamentos é chamado de </a:t>
            </a:r>
            <a:r>
              <a:rPr lang="pt-BR" b="1" dirty="0">
                <a:ea typeface="Verdana" pitchFamily="34" charset="0"/>
                <a:cs typeface="Verdana" pitchFamily="34" charset="0"/>
              </a:rPr>
              <a:t>host</a:t>
            </a:r>
            <a:r>
              <a:rPr lang="pt-BR" dirty="0">
                <a:ea typeface="Verdana" pitchFamily="34" charset="0"/>
                <a:cs typeface="Verdana" pitchFamily="34" charset="0"/>
              </a:rPr>
              <a:t> (ou aquele que hospeda) e o aluguel geralmente é chamado de </a:t>
            </a:r>
            <a:r>
              <a:rPr lang="pt-BR" b="1" dirty="0">
                <a:ea typeface="Verdana" pitchFamily="34" charset="0"/>
                <a:cs typeface="Verdana" pitchFamily="34" charset="0"/>
              </a:rPr>
              <a:t>taxa de hospedagem</a:t>
            </a:r>
            <a:r>
              <a:rPr lang="pt-BR" dirty="0">
                <a:ea typeface="Verdana" pitchFamily="34" charset="0"/>
                <a:cs typeface="Verdana" pitchFamily="34" charset="0"/>
              </a:rPr>
              <a:t>. </a:t>
            </a:r>
            <a:endParaRPr lang="pt-BR" dirty="0" smtClean="0">
              <a:ea typeface="Verdana" pitchFamily="34" charset="0"/>
              <a:cs typeface="Verdana" pitchFamily="34" charset="0"/>
            </a:endParaRPr>
          </a:p>
          <a:p>
            <a:pPr algn="just"/>
            <a:endParaRPr lang="pt-BR" dirty="0"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pt-BR" dirty="0" smtClean="0">
                <a:ea typeface="Verdana" pitchFamily="34" charset="0"/>
                <a:cs typeface="Verdana" pitchFamily="34" charset="0"/>
              </a:rPr>
              <a:t>Todos </a:t>
            </a:r>
            <a:r>
              <a:rPr lang="pt-BR" dirty="0">
                <a:ea typeface="Verdana" pitchFamily="34" charset="0"/>
                <a:cs typeface="Verdana" pitchFamily="34" charset="0"/>
              </a:rPr>
              <a:t>os dias, milhares de servidores de Internet levam páginas aos navegadores de dezenas de milhões de pessoas através da rede que chamamos de Internet.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2656"/>
            <a:ext cx="6896100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2656"/>
            <a:ext cx="74295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76672"/>
            <a:ext cx="7439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76672"/>
            <a:ext cx="751522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76672"/>
            <a:ext cx="744855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04664"/>
            <a:ext cx="752475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20688"/>
            <a:ext cx="74771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444307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Criando links – a tag ”a</a:t>
            </a:r>
            <a:r>
              <a:rPr lang="fi-FI" dirty="0" smtClean="0"/>
              <a:t>”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fi-FI" dirty="0"/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&lt;a href=”arquivo.html”&gt;Link&lt;/a&gt;</a:t>
            </a:r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&lt;a href=”http://www.phius.net”&gt;Link&lt;/a&gt;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76672"/>
            <a:ext cx="73723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76672"/>
            <a:ext cx="7534275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8" y="1157288"/>
            <a:ext cx="816292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4664"/>
            <a:ext cx="7391400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04664"/>
            <a:ext cx="730567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323850"/>
            <a:ext cx="7667625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2656"/>
            <a:ext cx="7820025" cy="604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0648"/>
            <a:ext cx="769620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 b="740"/>
          <a:stretch>
            <a:fillRect/>
          </a:stretch>
        </p:blipFill>
        <p:spPr bwMode="auto">
          <a:xfrm>
            <a:off x="467544" y="260648"/>
            <a:ext cx="7572375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20688"/>
            <a:ext cx="7477125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1339"/>
          <a:stretch>
            <a:fillRect/>
          </a:stretch>
        </p:blipFill>
        <p:spPr bwMode="auto">
          <a:xfrm>
            <a:off x="251520" y="260648"/>
            <a:ext cx="5629275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980728"/>
            <a:ext cx="8228160" cy="4867711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Tabelas</a:t>
            </a:r>
            <a:r>
              <a:rPr lang="fi-FI" sz="1600" dirty="0"/>
              <a:t> (obs. A tabela da foto está com borda para melhor visualização)</a:t>
            </a:r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&lt;table&gt;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&lt;tr&gt;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    &lt;th&gt;Campeonato&lt;/th&gt;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    &lt;th&gt;Vencedor&lt;/th&gt;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&lt;/tr&gt;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&lt;tr&gt;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    &lt;td&gt;MotoGP 2010&lt;/td&gt;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    &lt;td&gt;Jorge Lorenzo&lt;/td&gt;</a:t>
            </a:r>
          </a:p>
          <a:p>
            <a:pPr marL="783372" lvl="1" indent="-26064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&lt;/tr&gt;</a:t>
            </a:r>
          </a:p>
          <a:p>
            <a:pPr marL="391686" indent="-293764"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2200" dirty="0"/>
              <a:t>&lt;/table&gt;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4320" y="3789038"/>
            <a:ext cx="2972160" cy="78344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2025" y="838200"/>
            <a:ext cx="72199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424801" y="0"/>
            <a:ext cx="8228160" cy="1144921"/>
          </a:xfrm>
          <a:ln/>
        </p:spPr>
        <p:txBody>
          <a:bodyPr lIns="82945" tIns="35202" rIns="82945" bIns="41473">
            <a:normAutofit/>
          </a:bodyPr>
          <a:lstStyle/>
          <a:p>
            <a:pPr algn="l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4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– Ferramentas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456481" y="1604329"/>
            <a:ext cx="8228160" cy="4526396"/>
          </a:xfrm>
          <a:ln/>
        </p:spPr>
        <p:txBody>
          <a:bodyPr lIns="82945" tIns="41473" rIns="82945" bIns="41473"/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Editor de texto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Bloco de notas, gedit, TextMate, Komodo Edit, Dreamweaver, vim etc</a:t>
            </a:r>
          </a:p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Navegador web</a:t>
            </a:r>
          </a:p>
          <a:p>
            <a:pPr marL="783372" lvl="1" indent="-26064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Google Chrome, Mozilla Firefox, Safari etc mas </a:t>
            </a:r>
            <a:r>
              <a:rPr lang="fi-FI" b="1" dirty="0"/>
              <a:t>não</a:t>
            </a:r>
            <a:r>
              <a:rPr lang="fi-FI" dirty="0"/>
              <a:t> o Internet Explorer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32656"/>
            <a:ext cx="7600950" cy="577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48680"/>
            <a:ext cx="73628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404664"/>
            <a:ext cx="7477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332656"/>
            <a:ext cx="73342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32656"/>
            <a:ext cx="743902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395536" y="980728"/>
            <a:ext cx="8228160" cy="5047730"/>
          </a:xfrm>
          <a:ln/>
        </p:spPr>
        <p:txBody>
          <a:bodyPr lIns="82945" tIns="41473" rIns="82945" bIns="41473">
            <a:normAutofit fontScale="92500" lnSpcReduction="20000"/>
          </a:bodyPr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Mesclar células na tabela (parâmetro colspan)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&lt;table&gt;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 colspan=”2”&gt;Curso HTML + CSS&lt;/td&gt;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&lt;td&gt;22/01/11&lt;/td&gt;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&lt;td&gt;Módulo 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&lt;td&gt;29/01/11&lt;/td&gt;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&lt;td&gt;Módulo 2&lt;/td&gt;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&lt;td&gt;05/02/11&lt;/td&gt;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    &lt;td&gt;Módulo 3&lt;/td&gt;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600" dirty="0"/>
              <a:t>&lt;/table&gt;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200" y="3591737"/>
            <a:ext cx="2211840" cy="141710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539552" y="764704"/>
            <a:ext cx="8228160" cy="4889314"/>
          </a:xfrm>
          <a:ln/>
        </p:spPr>
        <p:txBody>
          <a:bodyPr lIns="82945" tIns="41473" rIns="82945" bIns="41473">
            <a:normAutofit fontScale="92500" lnSpcReduction="20000"/>
          </a:bodyPr>
          <a:lstStyle/>
          <a:p>
            <a:pPr marL="391686" indent="-293764">
              <a:buClr>
                <a:srgbClr val="0066CC"/>
              </a:buClr>
              <a:buSzPct val="45000"/>
              <a:buFont typeface="Wingdings" charset="2"/>
              <a:buChar char="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dirty="0"/>
              <a:t>Mesclar linhas na tabela (parâmetro rowspan)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&lt;table&gt;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 rowspan=”3”&gt;Curso HTML + CSS&lt;/td&gt;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&lt;td&gt;22/01/11&lt;/td&gt;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&lt;td&gt;Módulo 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&lt;td&gt;29/01/11&lt;/td&gt;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&lt;td&gt;Módulo 2&lt;/td&gt;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&lt;td&gt;05/02/11&lt;/td&gt;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    &lt;td&gt;Módulo 3&lt;/td&gt;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    &lt;/tr&gt;</a:t>
            </a:r>
          </a:p>
          <a:p>
            <a:pPr marL="391686" indent="-293764">
              <a:spcAft>
                <a:spcPts val="261"/>
              </a:spcAft>
              <a:buClr>
                <a:srgbClr val="0066CC"/>
              </a:buClr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fi-FI" sz="1800" dirty="0"/>
              <a:t>&lt;/table&gt;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3920" y="3918652"/>
            <a:ext cx="4020480" cy="11866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6672"/>
            <a:ext cx="76390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2656"/>
            <a:ext cx="70485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179512" y="116633"/>
            <a:ext cx="6324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FORMULÁRIOS</a:t>
            </a: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3528" y="836712"/>
            <a:ext cx="8568952" cy="6047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PT" dirty="0">
                <a:latin typeface="Arial" pitchFamily="34" charset="0"/>
                <a:cs typeface="Arial" pitchFamily="34" charset="0"/>
              </a:rPr>
              <a:t>Os formulários são muito úteis para uma ampla variedade de aplicações</a:t>
            </a:r>
            <a:r>
              <a:rPr lang="pt-BR" dirty="0">
                <a:latin typeface="Arial" pitchFamily="34" charset="0"/>
                <a:cs typeface="Arial" pitchFamily="34" charset="0"/>
              </a:rPr>
              <a:t>, </a:t>
            </a:r>
            <a:r>
              <a:rPr lang="pt-PT" dirty="0">
                <a:latin typeface="Arial" pitchFamily="34" charset="0"/>
                <a:cs typeface="Arial" pitchFamily="34" charset="0"/>
              </a:rPr>
              <a:t>permitindo que o autor da página </a:t>
            </a:r>
            <a:r>
              <a:rPr lang="pt-PT" b="1" dirty="0">
                <a:latin typeface="Arial" pitchFamily="34" charset="0"/>
                <a:cs typeface="Arial" pitchFamily="34" charset="0"/>
              </a:rPr>
              <a:t>receba informações</a:t>
            </a:r>
            <a:r>
              <a:rPr lang="pt-PT" dirty="0">
                <a:latin typeface="Arial" pitchFamily="34" charset="0"/>
                <a:cs typeface="Arial" pitchFamily="34" charset="0"/>
              </a:rPr>
              <a:t> provenientes de um usuário.</a:t>
            </a:r>
          </a:p>
          <a:p>
            <a:pPr algn="just">
              <a:spcBef>
                <a:spcPct val="50000"/>
              </a:spcBef>
            </a:pPr>
            <a:r>
              <a:rPr lang="pt-PT" dirty="0" smtClean="0">
                <a:latin typeface="Arial" pitchFamily="34" charset="0"/>
                <a:cs typeface="Arial" pitchFamily="34" charset="0"/>
              </a:rPr>
              <a:t>Formulários </a:t>
            </a:r>
            <a:r>
              <a:rPr lang="pt-PT" dirty="0">
                <a:latin typeface="Arial" pitchFamily="34" charset="0"/>
                <a:cs typeface="Arial" pitchFamily="34" charset="0"/>
              </a:rPr>
              <a:t>“on line” são constituídos por campos que devem ser preenchidos com os dados do usuário e enviados para o servidor onde está hospedado o “site” ou para um endereço de "e-mail".</a:t>
            </a:r>
            <a:r>
              <a:rPr lang="pt-BR" dirty="0">
                <a:latin typeface="Arial" pitchFamily="34" charset="0"/>
                <a:cs typeface="Arial" pitchFamily="34" charset="0"/>
              </a:rPr>
              <a:t> </a:t>
            </a:r>
          </a:p>
          <a:p>
            <a:pPr algn="just">
              <a:spcBef>
                <a:spcPct val="50000"/>
              </a:spcBef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Isso </a:t>
            </a:r>
            <a:r>
              <a:rPr lang="pt-BR" dirty="0">
                <a:latin typeface="Arial" pitchFamily="34" charset="0"/>
                <a:cs typeface="Arial" pitchFamily="34" charset="0"/>
              </a:rPr>
              <a:t>torna um “</a:t>
            </a:r>
            <a:r>
              <a:rPr lang="pt-BR" dirty="0" err="1">
                <a:latin typeface="Arial" pitchFamily="34" charset="0"/>
                <a:cs typeface="Arial" pitchFamily="34" charset="0"/>
              </a:rPr>
              <a:t>website</a:t>
            </a:r>
            <a:r>
              <a:rPr lang="pt-BR" dirty="0">
                <a:latin typeface="Arial" pitchFamily="34" charset="0"/>
                <a:cs typeface="Arial" pitchFamily="34" charset="0"/>
              </a:rPr>
              <a:t>” muito mais </a:t>
            </a:r>
            <a:r>
              <a:rPr lang="pt-BR" b="1" dirty="0">
                <a:latin typeface="Arial" pitchFamily="34" charset="0"/>
                <a:cs typeface="Arial" pitchFamily="34" charset="0"/>
              </a:rPr>
              <a:t>interativo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Para criar uma interface entre o formulário e o usuário, usaremos a linguagem 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HTML (Hypertext Markup </a:t>
            </a:r>
            <a:r>
              <a:rPr lang="pt-BR" b="1" dirty="0" err="1" smtClean="0">
                <a:latin typeface="Arial" pitchFamily="34" charset="0"/>
                <a:cs typeface="Arial" pitchFamily="34" charset="0"/>
              </a:rPr>
              <a:t>Language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)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. Através do HTML é possível especificar como e para onde será enviado seu conteúdo. </a:t>
            </a:r>
          </a:p>
          <a:p>
            <a:pPr>
              <a:spcBef>
                <a:spcPct val="50000"/>
              </a:spcBef>
            </a:pPr>
            <a:r>
              <a:rPr lang="pt-BR" dirty="0" smtClean="0">
                <a:latin typeface="Arial" pitchFamily="34" charset="0"/>
                <a:cs typeface="Arial" pitchFamily="34" charset="0"/>
              </a:rPr>
              <a:t>Nesta </a:t>
            </a:r>
            <a:r>
              <a:rPr lang="pt-BR" b="1" dirty="0" smtClean="0">
                <a:latin typeface="Arial" pitchFamily="34" charset="0"/>
                <a:cs typeface="Arial" pitchFamily="34" charset="0"/>
              </a:rPr>
              <a:t>interatividade</a:t>
            </a:r>
            <a:r>
              <a:rPr lang="pt-BR" dirty="0" smtClean="0">
                <a:latin typeface="Arial" pitchFamily="34" charset="0"/>
                <a:cs typeface="Arial" pitchFamily="34" charset="0"/>
              </a:rPr>
              <a:t>, teremos várias opções para entradas de textos (informações):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 smtClean="0">
                <a:solidFill>
                  <a:srgbClr val="008080"/>
                </a:solidFill>
                <a:latin typeface="Arial" pitchFamily="34" charset="0"/>
                <a:cs typeface="Arial" pitchFamily="34" charset="0"/>
              </a:rPr>
              <a:t>campos de entrada de texto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 smtClean="0">
                <a:solidFill>
                  <a:srgbClr val="008080"/>
                </a:solidFill>
                <a:latin typeface="Arial" pitchFamily="34" charset="0"/>
                <a:cs typeface="Arial" pitchFamily="34" charset="0"/>
              </a:rPr>
              <a:t>menus de múltipla escolha ou escolha única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 smtClean="0">
                <a:solidFill>
                  <a:srgbClr val="008080"/>
                </a:solidFill>
                <a:latin typeface="Arial" pitchFamily="34" charset="0"/>
                <a:cs typeface="Arial" pitchFamily="34" charset="0"/>
              </a:rPr>
              <a:t>botões </a:t>
            </a:r>
            <a:r>
              <a:rPr lang="pt-BR" dirty="0" err="1" smtClean="0">
                <a:solidFill>
                  <a:srgbClr val="008080"/>
                </a:solidFill>
                <a:latin typeface="Arial" pitchFamily="34" charset="0"/>
                <a:cs typeface="Arial" pitchFamily="34" charset="0"/>
              </a:rPr>
              <a:t>sim-ou-não</a:t>
            </a:r>
            <a:endParaRPr lang="pt-BR" dirty="0" smtClean="0">
              <a:solidFill>
                <a:srgbClr val="00808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dirty="0" smtClean="0">
                <a:solidFill>
                  <a:srgbClr val="008080"/>
                </a:solidFill>
                <a:latin typeface="Arial" pitchFamily="34" charset="0"/>
                <a:cs typeface="Arial" pitchFamily="34" charset="0"/>
              </a:rPr>
              <a:t>botões para submissão ou limpeza de formulário </a:t>
            </a:r>
          </a:p>
          <a:p>
            <a:pPr algn="just">
              <a:spcBef>
                <a:spcPct val="50000"/>
              </a:spcBef>
            </a:pPr>
            <a:endParaRPr lang="pt-BR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836712"/>
            <a:ext cx="78962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749617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733425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8640"/>
            <a:ext cx="736282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7686675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7362825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7534275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548680"/>
            <a:ext cx="728662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76672"/>
            <a:ext cx="732472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2656"/>
            <a:ext cx="713422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88640"/>
            <a:ext cx="70961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1789</Words>
  <Application>Microsoft Office PowerPoint</Application>
  <PresentationFormat>Apresentação na tela (4:3)</PresentationFormat>
  <Paragraphs>311</Paragraphs>
  <Slides>154</Slides>
  <Notes>45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154</vt:i4>
      </vt:variant>
    </vt:vector>
  </HeadingPairs>
  <TitlesOfParts>
    <vt:vector size="155" baseType="lpstr">
      <vt:lpstr>Tema do Office</vt:lpstr>
      <vt:lpstr>Construção de Páginas  WEB I</vt:lpstr>
      <vt:lpstr>Introdução</vt:lpstr>
      <vt:lpstr>Definições conceituais</vt:lpstr>
      <vt:lpstr>HTML – O que é</vt:lpstr>
      <vt:lpstr>Slide 5</vt:lpstr>
      <vt:lpstr>Slide 6</vt:lpstr>
      <vt:lpstr>Slide 7</vt:lpstr>
      <vt:lpstr>HTML – Ferramentas</vt:lpstr>
      <vt:lpstr>Slide 9</vt:lpstr>
      <vt:lpstr>Slide 10</vt:lpstr>
      <vt:lpstr>Slide 11</vt:lpstr>
      <vt:lpstr>Slide 12</vt:lpstr>
      <vt:lpstr>Tag´s</vt:lpstr>
      <vt:lpstr>Tag´s – Sintaxe</vt:lpstr>
      <vt:lpstr>Slide 15</vt:lpstr>
      <vt:lpstr>Estrutura base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HTML - Exercício</vt:lpstr>
      <vt:lpstr>HTML – é... mais exercício</vt:lpstr>
      <vt:lpstr>CSS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flavita</dc:creator>
  <cp:lastModifiedBy>senacrio</cp:lastModifiedBy>
  <cp:revision>107</cp:revision>
  <dcterms:created xsi:type="dcterms:W3CDTF">2013-05-12T20:12:09Z</dcterms:created>
  <dcterms:modified xsi:type="dcterms:W3CDTF">2013-05-24T20:13:56Z</dcterms:modified>
</cp:coreProperties>
</file>